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62" r:id="rId4"/>
    <p:sldId id="263" r:id="rId5"/>
    <p:sldId id="261" r:id="rId6"/>
    <p:sldId id="260" r:id="rId7"/>
    <p:sldId id="264" r:id="rId8"/>
    <p:sldId id="265"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619" autoAdjust="0"/>
    <p:restoredTop sz="86380" autoAdjust="0"/>
  </p:normalViewPr>
  <p:slideViewPr>
    <p:cSldViewPr>
      <p:cViewPr>
        <p:scale>
          <a:sx n="125" d="100"/>
          <a:sy n="125" d="100"/>
        </p:scale>
        <p:origin x="-1956" y="-90"/>
      </p:cViewPr>
      <p:guideLst>
        <p:guide orient="horz" pos="2160"/>
        <p:guide pos="2880"/>
      </p:guideLst>
    </p:cSldViewPr>
  </p:slideViewPr>
  <p:outlineViewPr>
    <p:cViewPr>
      <p:scale>
        <a:sx n="33" d="100"/>
        <a:sy n="33" d="100"/>
      </p:scale>
      <p:origin x="204" y="27134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C44FE9-640F-44D7-A2A0-2BBB60C3BF93}" type="datetimeFigureOut">
              <a:rPr lang="en-US" smtClean="0"/>
              <a:pPr/>
              <a:t>2/4/2017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EA0656-A579-4B7E-8DBA-B1328BD93605}" type="slidenum">
              <a:rPr lang="en-US" smtClean="0"/>
              <a:pPr/>
              <a:t>‹#›</a:t>
            </a:fld>
            <a:endParaRPr lang="en-US" dirty="0"/>
          </a:p>
        </p:txBody>
      </p:sp>
    </p:spTree>
    <p:extLst>
      <p:ext uri="{BB962C8B-B14F-4D97-AF65-F5344CB8AC3E}">
        <p14:creationId xmlns:p14="http://schemas.microsoft.com/office/powerpoint/2010/main" val="3047277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BEA0656-A579-4B7E-8DBA-B1328BD93605}"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BEA0656-A579-4B7E-8DBA-B1328BD93605}" type="slidenum">
              <a:rPr lang="en-US" smtClean="0"/>
              <a:pPr/>
              <a:t>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5B88757-6918-4CA3-926C-C83FC41A241C}" type="datetime1">
              <a:rPr lang="en-US" smtClean="0"/>
              <a:pPr/>
              <a:t>2/4/2017</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206CE164-4A70-42B0-BC0F-E593788508DD}"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2E60A9-8DBE-4133-97CF-03536A6C0237}" type="datetime1">
              <a:rPr lang="en-US" smtClean="0"/>
              <a:pPr/>
              <a:t>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6CE164-4A70-42B0-BC0F-E593788508D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9BD8516-6881-4C10-920D-0E11E034C2E6}" type="datetime1">
              <a:rPr lang="en-US" smtClean="0"/>
              <a:pPr/>
              <a:t>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6CE164-4A70-42B0-BC0F-E593788508DD}"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6BFDAF5-A2A6-409A-9EF6-F4912AC95B58}" type="datetime1">
              <a:rPr lang="en-US" smtClean="0"/>
              <a:pPr/>
              <a:t>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06CE164-4A70-42B0-BC0F-E593788508D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7084F2D-B765-4654-8BCB-8A035F1A40B3}" type="datetime1">
              <a:rPr lang="en-US" smtClean="0"/>
              <a:pPr/>
              <a:t>2/4/2017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06CE164-4A70-42B0-BC0F-E593788508D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F10C9B0-45C2-4C06-BFFE-232F1C9D98A2}" type="datetime1">
              <a:rPr lang="en-US" smtClean="0"/>
              <a:pPr/>
              <a:t>2/4/2017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06CE164-4A70-42B0-BC0F-E593788508D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60FCA9-714C-4321-ACA4-ACBDB52F0130}" type="datetime1">
              <a:rPr lang="en-US" smtClean="0"/>
              <a:pPr/>
              <a:t>2/4/2017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06CE164-4A70-42B0-BC0F-E593788508D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2B79183-BAC9-42D4-AD94-7F63709CBE54}" type="datetime1">
              <a:rPr lang="en-US" smtClean="0"/>
              <a:pPr/>
              <a:t>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06CE164-4A70-42B0-BC0F-E593788508D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1345FA1-7326-4DCA-8BA0-E1C9DF23AC0D}" type="datetime1">
              <a:rPr lang="en-US" smtClean="0"/>
              <a:pPr/>
              <a:t>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206CE164-4A70-42B0-BC0F-E593788508DD}"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299AB15-9EF1-4DA1-B9FF-31E91470F81A}" type="datetime1">
              <a:rPr lang="en-US" smtClean="0"/>
              <a:pPr/>
              <a:t>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6CE164-4A70-42B0-BC0F-E593788508D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E473F9-C04C-40EE-B105-E096621D4F1E}" type="datetime1">
              <a:rPr lang="en-US" smtClean="0"/>
              <a:pPr/>
              <a:t>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6CE164-4A70-42B0-BC0F-E593788508D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4643E88-BA8C-49C8-9953-6BF075268797}" type="datetime1">
              <a:rPr lang="en-US" smtClean="0"/>
              <a:pPr/>
              <a:t>2/4/2017</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06CE164-4A70-42B0-BC0F-E593788508DD}"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Why do we need Trade Policy Reforms Now?</a:t>
            </a:r>
            <a:endParaRPr lang="en-US" dirty="0"/>
          </a:p>
        </p:txBody>
      </p:sp>
      <p:sp>
        <p:nvSpPr>
          <p:cNvPr id="3" name="Subtitle 2"/>
          <p:cNvSpPr>
            <a:spLocks noGrp="1"/>
          </p:cNvSpPr>
          <p:nvPr>
            <p:ph type="subTitle" idx="1"/>
          </p:nvPr>
        </p:nvSpPr>
        <p:spPr/>
        <p:txBody>
          <a:bodyPr/>
          <a:lstStyle/>
          <a:p>
            <a:r>
              <a:rPr lang="en-US" dirty="0" smtClean="0"/>
              <a:t>A Practical Guide</a:t>
            </a:r>
          </a:p>
          <a:p>
            <a:r>
              <a:rPr lang="en-US" i="1" dirty="0" err="1" smtClean="0"/>
              <a:t>Sarath</a:t>
            </a:r>
            <a:r>
              <a:rPr lang="en-US" i="1" dirty="0" smtClean="0"/>
              <a:t> </a:t>
            </a:r>
            <a:r>
              <a:rPr lang="en-US" i="1" dirty="0" err="1" smtClean="0"/>
              <a:t>Rajapatirana</a:t>
            </a:r>
            <a:r>
              <a:rPr lang="en-US" i="1" dirty="0" smtClean="0"/>
              <a:t> Ph.D.</a:t>
            </a:r>
            <a:endParaRPr lang="en-US" i="1" dirty="0"/>
          </a:p>
        </p:txBody>
      </p:sp>
      <p:sp>
        <p:nvSpPr>
          <p:cNvPr id="4" name="Slide Number Placeholder 3"/>
          <p:cNvSpPr>
            <a:spLocks noGrp="1"/>
          </p:cNvSpPr>
          <p:nvPr>
            <p:ph type="sldNum" sz="quarter" idx="12"/>
          </p:nvPr>
        </p:nvSpPr>
        <p:spPr/>
        <p:txBody>
          <a:bodyPr/>
          <a:lstStyle/>
          <a:p>
            <a:fld id="{206CE164-4A70-42B0-BC0F-E593788508DD}"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of the Presentation</a:t>
            </a:r>
            <a:endParaRPr lang="en-US" dirty="0"/>
          </a:p>
        </p:txBody>
      </p:sp>
      <p:sp>
        <p:nvSpPr>
          <p:cNvPr id="3" name="Content Placeholder 2"/>
          <p:cNvSpPr>
            <a:spLocks noGrp="1"/>
          </p:cNvSpPr>
          <p:nvPr>
            <p:ph idx="1"/>
          </p:nvPr>
        </p:nvSpPr>
        <p:spPr/>
        <p:txBody>
          <a:bodyPr>
            <a:normAutofit/>
          </a:bodyPr>
          <a:lstStyle/>
          <a:p>
            <a:r>
              <a:rPr lang="en-US" dirty="0" smtClean="0"/>
              <a:t>The nature of our  present trade regime </a:t>
            </a:r>
          </a:p>
          <a:p>
            <a:r>
              <a:rPr lang="en-US" dirty="0" smtClean="0"/>
              <a:t>Impact of our trade regime on the economy.</a:t>
            </a:r>
          </a:p>
          <a:p>
            <a:r>
              <a:rPr lang="en-US" dirty="0" smtClean="0"/>
              <a:t>Some wrong perceptions about trade regime reform.</a:t>
            </a:r>
          </a:p>
          <a:p>
            <a:r>
              <a:rPr lang="en-US" dirty="0" smtClean="0"/>
              <a:t>What to do to reform the Trade Regime ?</a:t>
            </a:r>
          </a:p>
          <a:p>
            <a:r>
              <a:rPr lang="en-US" dirty="0" smtClean="0"/>
              <a:t>How to reform the Trade Regime ?</a:t>
            </a:r>
          </a:p>
          <a:p>
            <a:r>
              <a:rPr lang="en-US" dirty="0" smtClean="0"/>
              <a:t>What to expect from the reforms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206CE164-4A70-42B0-BC0F-E593788508D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Our Present Trade Regime</a:t>
            </a:r>
            <a:endParaRPr lang="en-US" dirty="0"/>
          </a:p>
        </p:txBody>
      </p:sp>
      <p:sp>
        <p:nvSpPr>
          <p:cNvPr id="3" name="Content Placeholder 2"/>
          <p:cNvSpPr>
            <a:spLocks noGrp="1"/>
          </p:cNvSpPr>
          <p:nvPr>
            <p:ph idx="1"/>
          </p:nvPr>
        </p:nvSpPr>
        <p:spPr/>
        <p:txBody>
          <a:bodyPr>
            <a:normAutofit fontScale="85000" lnSpcReduction="20000"/>
          </a:bodyPr>
          <a:lstStyle/>
          <a:p>
            <a:r>
              <a:rPr lang="en-US" sz="2000" dirty="0" smtClean="0"/>
              <a:t>We have the most protective trade regime in our neighborhood which has our main competitors.</a:t>
            </a:r>
          </a:p>
          <a:p>
            <a:r>
              <a:rPr lang="en-US" sz="2000" dirty="0" smtClean="0"/>
              <a:t>It has high average protection (both tariffs and non-tariff measures) compared to our competitors and our history of having the most open trade regime in South Asia in the late 1970s to the late 1990s and up to 2005.</a:t>
            </a:r>
          </a:p>
          <a:p>
            <a:r>
              <a:rPr lang="en-US" sz="2000" dirty="0" smtClean="0"/>
              <a:t>Because our nominal rates of protection are high for final goods  and  are low for intermediate goods and raw materials  we have high effective rates of protection (or protection accorded to value added) for import competing domestic production. Consequently</a:t>
            </a:r>
            <a:r>
              <a:rPr lang="en-US" sz="2000" baseline="0" dirty="0" smtClean="0"/>
              <a:t> they distort resource allocation and lead to inefficiency</a:t>
            </a:r>
            <a:r>
              <a:rPr lang="en-US" sz="2000" dirty="0" smtClean="0"/>
              <a:t> and lack of competition</a:t>
            </a:r>
            <a:r>
              <a:rPr lang="en-US" sz="2000" baseline="0" dirty="0" smtClean="0"/>
              <a:t>. </a:t>
            </a:r>
            <a:endParaRPr lang="en-US" sz="2000" dirty="0" smtClean="0"/>
          </a:p>
          <a:p>
            <a:r>
              <a:rPr lang="en-US" sz="2000" dirty="0" smtClean="0"/>
              <a:t>There are behind the border barriers such as clearances for exports from various agencies and ministries and  much ambiguity in classifying intermediate good  imports that leads to a chaotic incentive structure. </a:t>
            </a:r>
          </a:p>
          <a:p>
            <a:r>
              <a:rPr lang="en-US" sz="2000" dirty="0" smtClean="0"/>
              <a:t>There are tariff- like restraints called para-tariffs that have very  high rates. All imports, including inputs imported by export producing firms, are subject to </a:t>
            </a:r>
            <a:r>
              <a:rPr lang="en-US" sz="2000" dirty="0" err="1" smtClean="0"/>
              <a:t>para</a:t>
            </a:r>
            <a:r>
              <a:rPr lang="en-US" sz="2000" dirty="0" smtClean="0"/>
              <a:t>-tariffs. Thus </a:t>
            </a:r>
            <a:r>
              <a:rPr lang="en-US" sz="2000" dirty="0" err="1" smtClean="0"/>
              <a:t>para</a:t>
            </a:r>
            <a:r>
              <a:rPr lang="en-US" sz="2000" dirty="0" smtClean="0"/>
              <a:t>-tariffs reduce the effectiveness of duty-free import concessions provided to export production, under the present trade policy regime. </a:t>
            </a:r>
          </a:p>
          <a:p>
            <a:r>
              <a:rPr lang="en-US" sz="2000" dirty="0" smtClean="0"/>
              <a:t>Our protective structure has wide variance which  has deleterious effects on resource use. </a:t>
            </a:r>
          </a:p>
          <a:p>
            <a:endParaRPr lang="en-US" sz="2000" dirty="0" smtClean="0"/>
          </a:p>
          <a:p>
            <a:endParaRPr lang="en-US" sz="2000" dirty="0"/>
          </a:p>
        </p:txBody>
      </p:sp>
      <p:sp>
        <p:nvSpPr>
          <p:cNvPr id="4" name="Slide Number Placeholder 3"/>
          <p:cNvSpPr>
            <a:spLocks noGrp="1"/>
          </p:cNvSpPr>
          <p:nvPr>
            <p:ph type="sldNum" sz="quarter" idx="12"/>
          </p:nvPr>
        </p:nvSpPr>
        <p:spPr/>
        <p:txBody>
          <a:bodyPr/>
          <a:lstStyle/>
          <a:p>
            <a:fld id="{206CE164-4A70-42B0-BC0F-E593788508DD}"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Impact of the Present Trade Regime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High effective  protection to import-competing production  </a:t>
            </a:r>
            <a:r>
              <a:rPr lang="en-US" baseline="0" dirty="0" smtClean="0"/>
              <a:t>c</a:t>
            </a:r>
            <a:r>
              <a:rPr lang="en-US" dirty="0" smtClean="0"/>
              <a:t>reates a bias against exporters who have to buy  labor and capital in the domestic market while high import protection gives producers of import substitutes a larger quantum of resources to bid away these factors from potential exporters.</a:t>
            </a:r>
          </a:p>
          <a:p>
            <a:r>
              <a:rPr lang="en-US" dirty="0" smtClean="0"/>
              <a:t>The trade regime has high variance in protection which distorts incentives such that investments in the tradable sectors do not go to the highest  return sectors but to those protected by the trade regime.</a:t>
            </a:r>
          </a:p>
          <a:p>
            <a:r>
              <a:rPr lang="en-US" dirty="0" smtClean="0"/>
              <a:t>The present trade regime acts against the competitiveness of our economy both with respect to exports and the production of efficient import substitutes. Thus an important aspect of the present  trade regime is that it  acts against efficiency.</a:t>
            </a:r>
          </a:p>
          <a:p>
            <a:r>
              <a:rPr lang="en-US" dirty="0" smtClean="0"/>
              <a:t>Our trade regime is non-transparent and unpredictable which runs contrary to our policy to increase efficiency of the economy . This is seen  by the low total factor productivity  of our economy which is between 1-2 per cent in the last 30 years. Our aspiration to double per capita income in a decade is being compromised by low productivity. Trade reform would help to raise productivity and economic growth. </a:t>
            </a:r>
          </a:p>
        </p:txBody>
      </p:sp>
      <p:sp>
        <p:nvSpPr>
          <p:cNvPr id="4" name="Slide Number Placeholder 3"/>
          <p:cNvSpPr>
            <a:spLocks noGrp="1"/>
          </p:cNvSpPr>
          <p:nvPr>
            <p:ph type="sldNum" sz="quarter" idx="12"/>
          </p:nvPr>
        </p:nvSpPr>
        <p:spPr/>
        <p:txBody>
          <a:bodyPr/>
          <a:lstStyle/>
          <a:p>
            <a:fld id="{206CE164-4A70-42B0-BC0F-E593788508DD}"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to do to reform the Trade Regime ?</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 average rate of tariffs (the rate of nominal protection) including tariffs and </a:t>
            </a:r>
            <a:r>
              <a:rPr lang="en-US" dirty="0" err="1" smtClean="0"/>
              <a:t>para</a:t>
            </a:r>
            <a:r>
              <a:rPr lang="en-US" dirty="0" smtClean="0"/>
              <a:t>-tariffs on imports should be reduced to a uniform nominal rate of 15 per cent. This would mean that effective rates would also be 15 per cent across all industries.</a:t>
            </a:r>
          </a:p>
          <a:p>
            <a:r>
              <a:rPr lang="en-US" dirty="0" smtClean="0"/>
              <a:t>The 15 per cent nominal rate could be achieved by reducing the high rates and raising the low rates. This could be done in two stages</a:t>
            </a:r>
            <a:r>
              <a:rPr lang="en-US" baseline="0" dirty="0" smtClean="0"/>
              <a:t> with announcement of stages. Moving towards</a:t>
            </a:r>
            <a:r>
              <a:rPr lang="en-US" dirty="0" smtClean="0"/>
              <a:t> a low uniform tariff structure has to potential to </a:t>
            </a:r>
            <a:r>
              <a:rPr lang="en-US" u="sng" dirty="0" smtClean="0"/>
              <a:t>increase </a:t>
            </a:r>
            <a:r>
              <a:rPr lang="en-US" dirty="0" smtClean="0"/>
              <a:t>tariff revenues. This would also speed up customs clearance and reducing the potential for corruption as it reduces  discretion of custom’s officials. </a:t>
            </a:r>
          </a:p>
          <a:p>
            <a:r>
              <a:rPr lang="en-US" dirty="0" smtClean="0"/>
              <a:t>To compensate for the revenue losses from reduced tariffs get rid of tariff exemptions and keep a competitive exchange rate.</a:t>
            </a:r>
          </a:p>
          <a:p>
            <a:r>
              <a:rPr lang="en-US" dirty="0" smtClean="0"/>
              <a:t>On the export side get rid of all cesses as they reduce the effective price received by exporters and thereby discourage exports. </a:t>
            </a:r>
          </a:p>
          <a:p>
            <a:r>
              <a:rPr lang="en-US" dirty="0" smtClean="0"/>
              <a:t>Do not use trade measures to deal with BOP problems as they have adverse collateral effects. </a:t>
            </a:r>
          </a:p>
          <a:p>
            <a:r>
              <a:rPr lang="en-US" dirty="0" smtClean="0"/>
              <a:t>Make the trade regime predictable by not using it to stabilize domestic prices.  </a:t>
            </a:r>
          </a:p>
          <a:p>
            <a:r>
              <a:rPr lang="en-US" dirty="0" smtClean="0"/>
              <a:t>Attempting export promotion mainly  through the creation of institutions does not work without reducing barriers and aligning incentives. </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206CE164-4A70-42B0-BC0F-E593788508DD}"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
            <a:ext cx="8229600" cy="1143000"/>
          </a:xfrm>
        </p:spPr>
        <p:txBody>
          <a:bodyPr>
            <a:normAutofit/>
          </a:bodyPr>
          <a:lstStyle/>
          <a:p>
            <a:r>
              <a:rPr lang="en-US" sz="1600" dirty="0" smtClean="0"/>
              <a:t>Some Wrong Perceptions about the Trade Regime in Sri Lanka</a:t>
            </a:r>
            <a:endParaRPr lang="en-US" sz="1600" dirty="0"/>
          </a:p>
        </p:txBody>
      </p:sp>
      <p:sp>
        <p:nvSpPr>
          <p:cNvPr id="3" name="Content Placeholder 2"/>
          <p:cNvSpPr>
            <a:spLocks noGrp="1"/>
          </p:cNvSpPr>
          <p:nvPr>
            <p:ph idx="1"/>
          </p:nvPr>
        </p:nvSpPr>
        <p:spPr>
          <a:xfrm>
            <a:off x="381000" y="1066800"/>
            <a:ext cx="8229600" cy="4525963"/>
          </a:xfrm>
        </p:spPr>
        <p:txBody>
          <a:bodyPr>
            <a:noAutofit/>
          </a:bodyPr>
          <a:lstStyle/>
          <a:p>
            <a:r>
              <a:rPr lang="en-US" sz="1400" dirty="0" smtClean="0"/>
              <a:t>Import restrictions (tariffs and non-tariff measures) cannot correct an imbalance in the current account deficit in the BOP. E.g. imposition of import controls does not reduce excess demand,-the main cause of a current account deficit. In addition, import restrictions can contribute to widening the trade deficit by discouraging exports (import restrictions are a tax on exports). </a:t>
            </a:r>
          </a:p>
          <a:p>
            <a:r>
              <a:rPr lang="en-US" sz="1400" dirty="0" smtClean="0"/>
              <a:t>Increasing per “unit  value”  added (the percentage of value added on a give product) is not by itself a good policy when we aim to reach the gains for global economic integration. What is needed is increasing total value added (i.e. contribution to GDP) which is mostly determined by export volume. </a:t>
            </a:r>
          </a:p>
          <a:p>
            <a:r>
              <a:rPr lang="en-US" sz="1400" dirty="0" smtClean="0"/>
              <a:t>Exchange rate policy is closely linked to the trade outcome. A good trade outcome cannot be expected from an out of line exchange rate. </a:t>
            </a:r>
          </a:p>
          <a:p>
            <a:r>
              <a:rPr lang="en-US" sz="1400" dirty="0" smtClean="0"/>
              <a:t>Greater  uncertainty with respect to trade measures ( tariffs and non-tariff measures ) inhibits  production planning and aligning both export and import substituting  activities.</a:t>
            </a:r>
          </a:p>
          <a:p>
            <a:r>
              <a:rPr lang="en-US" sz="1400" dirty="0" smtClean="0"/>
              <a:t>Signing many free trade agreements (FTAs) can be counter productive. Administering such a system would be difficult and  it also give discretion to customs and trade officials which can be abused.  Most importantly, actual trade effects of a FTAs depends on the rules of origin (conditions required to become eligible for tariff concessions ) which are integral parts of any FTA. Empirical evidence shows of actual  utilization rates  of  FTAs  concessions  are very low 5-10 per cent because of the high administrative costs of meeting  rules of origin.      </a:t>
            </a:r>
          </a:p>
          <a:p>
            <a:r>
              <a:rPr lang="en-US" sz="1400" dirty="0" smtClean="0"/>
              <a:t> Finally, there are many barriers to trade that are neither tariff nor non-tariff related but procedural and organizational  but  could have a high protective effect.  These could be overcome better trade facilitation, streamlining procedures and prosecuting incidents of  bribery and corruption at the ports. A </a:t>
            </a:r>
            <a:r>
              <a:rPr lang="en-US" sz="1400" dirty="0"/>
              <a:t>2010 </a:t>
            </a:r>
            <a:r>
              <a:rPr lang="en-US" sz="1400" dirty="0" smtClean="0"/>
              <a:t> ITCN </a:t>
            </a:r>
            <a:r>
              <a:rPr lang="en-US" sz="1400" dirty="0"/>
              <a:t>survey </a:t>
            </a:r>
            <a:r>
              <a:rPr lang="en-US" sz="1400" dirty="0" smtClean="0"/>
              <a:t>of exporting  firms by in Sri Lanka found that 70 % of them said domestic barriers were more important than barriers beyond the border.</a:t>
            </a:r>
            <a:endParaRPr lang="en-US" sz="1400" dirty="0"/>
          </a:p>
        </p:txBody>
      </p:sp>
      <p:sp>
        <p:nvSpPr>
          <p:cNvPr id="4" name="Slide Number Placeholder 3"/>
          <p:cNvSpPr>
            <a:spLocks noGrp="1"/>
          </p:cNvSpPr>
          <p:nvPr>
            <p:ph type="sldNum" sz="quarter" idx="12"/>
          </p:nvPr>
        </p:nvSpPr>
        <p:spPr/>
        <p:txBody>
          <a:bodyPr/>
          <a:lstStyle/>
          <a:p>
            <a:fld id="{206CE164-4A70-42B0-BC0F-E593788508DD}"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do it : Timing and Sequencing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It is best to introduce trade reforms and exchange rate reforms  along with other reforms such as fiscal reforms and labor market reforms. </a:t>
            </a:r>
          </a:p>
          <a:p>
            <a:r>
              <a:rPr lang="en-US" dirty="0" smtClean="0"/>
              <a:t>Many  countries have used economic crises to introduce trade reforms. During crisis those who have opposed reforms lose their resolve or are not able to command support from others.</a:t>
            </a:r>
          </a:p>
          <a:p>
            <a:r>
              <a:rPr lang="en-US" dirty="0" smtClean="0"/>
              <a:t>Compensatory measures can be taken such as  income transfers to the poor  as during a fiscal crisis to undertake reforms. The main thrust is a adjustment in relative prices while income related measures are taken. </a:t>
            </a:r>
          </a:p>
          <a:p>
            <a:r>
              <a:rPr lang="en-US" dirty="0" smtClean="0"/>
              <a:t>Sequencing can influence the thrust and outcome of reforms by  picking the low hanging fruit at first, e.g. replacing quantitative restrictions with tariffs which would also help to raise revenues. </a:t>
            </a:r>
          </a:p>
          <a:p>
            <a:r>
              <a:rPr lang="en-US" dirty="0" smtClean="0"/>
              <a:t>Also, income transfers can cushion impact of an increase in tariffs and on essential commodities. Price adjustments can go through and  the resulting decline in real income is moderated by these transfers.</a:t>
            </a:r>
            <a:endParaRPr lang="en-US" dirty="0"/>
          </a:p>
        </p:txBody>
      </p:sp>
      <p:sp>
        <p:nvSpPr>
          <p:cNvPr id="4" name="Slide Number Placeholder 3"/>
          <p:cNvSpPr>
            <a:spLocks noGrp="1"/>
          </p:cNvSpPr>
          <p:nvPr>
            <p:ph type="sldNum" sz="quarter" idx="12"/>
          </p:nvPr>
        </p:nvSpPr>
        <p:spPr/>
        <p:txBody>
          <a:bodyPr/>
          <a:lstStyle/>
          <a:p>
            <a:fld id="{206CE164-4A70-42B0-BC0F-E593788508DD}"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What </a:t>
            </a:r>
            <a:r>
              <a:rPr lang="en-US" dirty="0" smtClean="0"/>
              <a:t>to Expect from the reforms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trade reform is undertaken to alter relative prices. Response  to reforms depends on the how quickly domestic supply of exports and import substitutes could adjust. We have to take international prices as given to a small country like ours. Demand for our exports is infinite as  we cannot alter world prices. </a:t>
            </a:r>
          </a:p>
          <a:p>
            <a:r>
              <a:rPr lang="en-US" dirty="0" smtClean="0"/>
              <a:t>The implication is that when a trade reform is taking place access to capital and labour must increase so that economic agents can respond to the changed incentives. At the same time, access to raw material and intermediate goods should also increase. </a:t>
            </a:r>
          </a:p>
          <a:p>
            <a:r>
              <a:rPr lang="en-US" dirty="0" smtClean="0"/>
              <a:t>Other factors also determine supply response such as access to credit, overcome onerous labor laws and access to electricity. </a:t>
            </a:r>
          </a:p>
          <a:p>
            <a:r>
              <a:rPr lang="en-US" dirty="0" smtClean="0"/>
              <a:t>Without proper macroeconomic policies that support the relative price changes,  a trade reform cannot succeed. </a:t>
            </a:r>
            <a:endParaRPr lang="en-US" dirty="0"/>
          </a:p>
        </p:txBody>
      </p:sp>
      <p:sp>
        <p:nvSpPr>
          <p:cNvPr id="4" name="Slide Number Placeholder 3"/>
          <p:cNvSpPr>
            <a:spLocks noGrp="1"/>
          </p:cNvSpPr>
          <p:nvPr>
            <p:ph type="sldNum" sz="quarter" idx="12"/>
          </p:nvPr>
        </p:nvSpPr>
        <p:spPr/>
        <p:txBody>
          <a:bodyPr/>
          <a:lstStyle/>
          <a:p>
            <a:fld id="{206CE164-4A70-42B0-BC0F-E593788508DD}" type="slidenum">
              <a:rPr lang="en-US" smtClean="0"/>
              <a:pPr/>
              <a:t>8</a:t>
            </a:fld>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2931</TotalTime>
  <Words>1381</Words>
  <Application>Microsoft Office PowerPoint</Application>
  <PresentationFormat>On-screen Show (4:3)</PresentationFormat>
  <Paragraphs>58</Paragraphs>
  <Slides>8</Slides>
  <Notes>2</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Flow</vt:lpstr>
      <vt:lpstr>Why do we need Trade Policy Reforms Now?</vt:lpstr>
      <vt:lpstr>Plan of the Presentation</vt:lpstr>
      <vt:lpstr>Our Present Trade Regime</vt:lpstr>
      <vt:lpstr>Impact of the Present Trade Regime</vt:lpstr>
      <vt:lpstr>What to do to reform the Trade Regime ?</vt:lpstr>
      <vt:lpstr>Some Wrong Perceptions about the Trade Regime in Sri Lanka</vt:lpstr>
      <vt:lpstr>How to do it : Timing and Sequencing</vt:lpstr>
      <vt:lpstr>What to Expect from the reforms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 we need Trade Policy Reforms Now?</dc:title>
  <dc:creator>Admin</dc:creator>
  <cp:lastModifiedBy>Sarath</cp:lastModifiedBy>
  <cp:revision>161</cp:revision>
  <dcterms:created xsi:type="dcterms:W3CDTF">2016-04-28T05:07:26Z</dcterms:created>
  <dcterms:modified xsi:type="dcterms:W3CDTF">2017-02-04T14:26:30Z</dcterms:modified>
</cp:coreProperties>
</file>