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
  </p:notesMasterIdLst>
  <p:sldIdLst>
    <p:sldId id="256" r:id="rId2"/>
    <p:sldId id="258" r:id="rId3"/>
    <p:sldId id="259" r:id="rId4"/>
    <p:sldId id="257"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p:scale>
          <a:sx n="66" d="100"/>
          <a:sy n="66" d="100"/>
        </p:scale>
        <p:origin x="1530" y="1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833FF2-F643-4A5E-9AE7-1D715A429A75}" type="datetimeFigureOut">
              <a:rPr lang="en-GB" smtClean="0"/>
              <a:t>15/06/2017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D5C5FB-65DD-4F98-AFBC-8635C2F6B9DA}" type="slidenum">
              <a:rPr lang="en-GB" smtClean="0"/>
              <a:t>‹#›</a:t>
            </a:fld>
            <a:endParaRPr lang="en-GB"/>
          </a:p>
        </p:txBody>
      </p:sp>
    </p:spTree>
    <p:extLst>
      <p:ext uri="{BB962C8B-B14F-4D97-AF65-F5344CB8AC3E}">
        <p14:creationId xmlns:p14="http://schemas.microsoft.com/office/powerpoint/2010/main" val="1561520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19" name="Footer Placeholder 18"/>
          <p:cNvSpPr>
            <a:spLocks noGrp="1"/>
          </p:cNvSpPr>
          <p:nvPr>
            <p:ph type="ftr" sz="quarter" idx="11"/>
          </p:nvPr>
        </p:nvSpPr>
        <p:spPr/>
        <p:txBody>
          <a:bodyPr/>
          <a:lstStyle/>
          <a:p>
            <a:endParaRPr lang="en-GB" dirty="0"/>
          </a:p>
        </p:txBody>
      </p:sp>
      <p:sp>
        <p:nvSpPr>
          <p:cNvPr id="27" name="Slide Number Placeholder 26"/>
          <p:cNvSpPr>
            <a:spLocks noGrp="1"/>
          </p:cNvSpPr>
          <p:nvPr>
            <p:ph type="sldNum" sz="quarter" idx="12"/>
          </p:nvPr>
        </p:nvSpPr>
        <p:spPr/>
        <p:txBody>
          <a:bodyPr/>
          <a:lstStyle/>
          <a:p>
            <a:fld id="{1871503F-CB92-4EBA-9B15-CFDD1F4B7E18}" type="slidenum">
              <a:rPr lang="en-GB" smtClean="0"/>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71503F-CB92-4EBA-9B15-CFDD1F4B7E18}"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71503F-CB92-4EBA-9B15-CFDD1F4B7E18}" type="slidenum">
              <a:rPr lang="en-GB" smtClean="0"/>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871503F-CB92-4EBA-9B15-CFDD1F4B7E18}"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871503F-CB92-4EBA-9B15-CFDD1F4B7E18}"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871503F-CB92-4EBA-9B15-CFDD1F4B7E18}"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871503F-CB92-4EBA-9B15-CFDD1F4B7E18}"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871503F-CB92-4EBA-9B15-CFDD1F4B7E18}"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a:xfrm>
            <a:off x="8077200" y="6356350"/>
            <a:ext cx="609600" cy="365125"/>
          </a:xfrm>
        </p:spPr>
        <p:txBody>
          <a:bodyPr/>
          <a:lstStyle/>
          <a:p>
            <a:fld id="{1871503F-CB92-4EBA-9B15-CFDD1F4B7E18}" type="slidenum">
              <a:rPr lang="en-GB" smtClean="0"/>
              <a:t>‹#›</a:t>
            </a:fld>
            <a:endParaRPr lang="en-GB"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71503F-CB92-4EBA-9B15-CFDD1F4B7E18}"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0107CB-D09C-4995-A085-84618AC88A0F}" type="datetimeFigureOut">
              <a:rPr lang="en-GB" smtClean="0"/>
              <a:t>15/06/2017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71503F-CB92-4EBA-9B15-CFDD1F4B7E18}"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B0107CB-D09C-4995-A085-84618AC88A0F}" type="datetimeFigureOut">
              <a:rPr lang="en-GB" smtClean="0"/>
              <a:t>15/06/2017</a:t>
            </a:fld>
            <a:endParaRPr lang="en-GB"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871503F-CB92-4EBA-9B15-CFDD1F4B7E18}" type="slidenum">
              <a:rPr lang="en-GB" smtClean="0"/>
              <a:t>‹#›</a:t>
            </a:fld>
            <a:endParaRPr lang="en-GB"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066800"/>
            <a:ext cx="8610600" cy="1828800"/>
          </a:xfrm>
        </p:spPr>
        <p:txBody>
          <a:bodyPr>
            <a:normAutofit/>
          </a:bodyPr>
          <a:lstStyle/>
          <a:p>
            <a:pPr algn="l"/>
            <a:r>
              <a:rPr lang="en-US" sz="3200" dirty="0" smtClean="0"/>
              <a:t>Professor </a:t>
            </a:r>
            <a:r>
              <a:rPr lang="en-US" sz="3200" dirty="0" err="1" smtClean="0"/>
              <a:t>Prema</a:t>
            </a:r>
            <a:r>
              <a:rPr lang="en-US" sz="3200" dirty="0" smtClean="0"/>
              <a:t>-Chandra </a:t>
            </a:r>
            <a:r>
              <a:rPr lang="en-US" sz="3200" dirty="0" err="1" smtClean="0"/>
              <a:t>Athukorala</a:t>
            </a:r>
            <a:r>
              <a:rPr lang="en-US" sz="3200"/>
              <a:t> </a:t>
            </a:r>
            <a:r>
              <a:rPr lang="en-US" sz="3200" smtClean="0"/>
              <a:t> : A </a:t>
            </a:r>
            <a:r>
              <a:rPr lang="en-US" sz="3200" dirty="0"/>
              <a:t>Tribute</a:t>
            </a:r>
            <a:br>
              <a:rPr lang="en-US" sz="3200" dirty="0"/>
            </a:br>
            <a:r>
              <a:rPr lang="en-US" sz="3200" dirty="0"/>
              <a:t>  </a:t>
            </a:r>
            <a:endParaRPr lang="en-GB" sz="3200" dirty="0"/>
          </a:p>
        </p:txBody>
      </p:sp>
      <p:sp>
        <p:nvSpPr>
          <p:cNvPr id="3" name="Subtitle 2"/>
          <p:cNvSpPr>
            <a:spLocks noGrp="1"/>
          </p:cNvSpPr>
          <p:nvPr>
            <p:ph type="subTitle" idx="1"/>
          </p:nvPr>
        </p:nvSpPr>
        <p:spPr>
          <a:xfrm>
            <a:off x="682752" y="4572000"/>
            <a:ext cx="7854696" cy="1752600"/>
          </a:xfrm>
        </p:spPr>
        <p:txBody>
          <a:bodyPr/>
          <a:lstStyle/>
          <a:p>
            <a:endParaRPr lang="en-US" dirty="0"/>
          </a:p>
          <a:p>
            <a:r>
              <a:rPr lang="en-US" sz="2800" i="1" dirty="0" smtClean="0"/>
              <a:t>Sarath Rajapatirana</a:t>
            </a:r>
            <a:endParaRPr lang="en-GB" sz="2800" i="1" dirty="0"/>
          </a:p>
        </p:txBody>
      </p:sp>
    </p:spTree>
    <p:extLst>
      <p:ext uri="{BB962C8B-B14F-4D97-AF65-F5344CB8AC3E}">
        <p14:creationId xmlns:p14="http://schemas.microsoft.com/office/powerpoint/2010/main" val="1724444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914400"/>
          </a:xfrm>
        </p:spPr>
        <p:txBody>
          <a:bodyPr>
            <a:normAutofit/>
          </a:bodyPr>
          <a:lstStyle/>
          <a:p>
            <a:r>
              <a:rPr lang="en-US" sz="3200" dirty="0" smtClean="0"/>
              <a:t>Introduction</a:t>
            </a:r>
            <a:endParaRPr lang="en-GB" sz="3200" dirty="0"/>
          </a:p>
        </p:txBody>
      </p:sp>
      <p:sp>
        <p:nvSpPr>
          <p:cNvPr id="3" name="Content Placeholder 2"/>
          <p:cNvSpPr>
            <a:spLocks noGrp="1"/>
          </p:cNvSpPr>
          <p:nvPr>
            <p:ph idx="1"/>
          </p:nvPr>
        </p:nvSpPr>
        <p:spPr>
          <a:xfrm>
            <a:off x="457200" y="1219200"/>
            <a:ext cx="8229600" cy="4906963"/>
          </a:xfrm>
        </p:spPr>
        <p:txBody>
          <a:bodyPr>
            <a:noAutofit/>
          </a:bodyPr>
          <a:lstStyle/>
          <a:p>
            <a:endParaRPr lang="en-US" sz="2400" dirty="0" smtClean="0"/>
          </a:p>
          <a:p>
            <a:endParaRPr lang="en-US" sz="2400" dirty="0"/>
          </a:p>
          <a:p>
            <a:r>
              <a:rPr lang="en-US" sz="2400" dirty="0" smtClean="0"/>
              <a:t>I am honored and privileged to pay a tribute to a great scholar, a superb co-author and a very good friend to many of you in this audience. </a:t>
            </a:r>
          </a:p>
          <a:p>
            <a:r>
              <a:rPr lang="en-US" sz="2400" dirty="0" smtClean="0"/>
              <a:t>Ten minutes are not enough to pay a tribute to Professor </a:t>
            </a:r>
            <a:r>
              <a:rPr lang="en-US" sz="2400" dirty="0" err="1" smtClean="0"/>
              <a:t>Prema</a:t>
            </a:r>
            <a:r>
              <a:rPr lang="en-US" sz="2400" dirty="0" smtClean="0"/>
              <a:t>-Chandra </a:t>
            </a:r>
            <a:r>
              <a:rPr lang="en-US" sz="2400" dirty="0" err="1" smtClean="0"/>
              <a:t>Athukorala</a:t>
            </a:r>
            <a:r>
              <a:rPr lang="en-US" sz="2400" dirty="0" smtClean="0"/>
              <a:t>.</a:t>
            </a:r>
          </a:p>
          <a:p>
            <a:r>
              <a:rPr lang="en-US" sz="2400" dirty="0" smtClean="0"/>
              <a:t> I thank Professor Hal Hill, Dr. Jay Menon and Professor Sisira Jayasuriya for orchestrating the writing of this festschrift. </a:t>
            </a:r>
          </a:p>
          <a:p>
            <a:r>
              <a:rPr lang="en-US" sz="2400" dirty="0" smtClean="0"/>
              <a:t>That it was a total surprise to him speaks volumes of the discretion of the very distinguished authors who contributed papers to this book.  </a:t>
            </a:r>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871503F-CB92-4EBA-9B15-CFDD1F4B7E18}" type="slidenum">
              <a:rPr lang="en-GB" smtClean="0"/>
              <a:t>2</a:t>
            </a:fld>
            <a:endParaRPr lang="en-GB" dirty="0"/>
          </a:p>
        </p:txBody>
      </p:sp>
    </p:spTree>
    <p:extLst>
      <p:ext uri="{BB962C8B-B14F-4D97-AF65-F5344CB8AC3E}">
        <p14:creationId xmlns:p14="http://schemas.microsoft.com/office/powerpoint/2010/main" val="1094357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My connection to Professor Athukorala</a:t>
            </a:r>
            <a:endParaRPr lang="en-GB" sz="2400" dirty="0"/>
          </a:p>
        </p:txBody>
      </p:sp>
      <p:sp>
        <p:nvSpPr>
          <p:cNvPr id="3" name="Content Placeholder 2"/>
          <p:cNvSpPr>
            <a:spLocks noGrp="1"/>
          </p:cNvSpPr>
          <p:nvPr>
            <p:ph idx="1"/>
          </p:nvPr>
        </p:nvSpPr>
        <p:spPr/>
        <p:txBody>
          <a:bodyPr>
            <a:normAutofit fontScale="62500" lnSpcReduction="20000"/>
          </a:bodyPr>
          <a:lstStyle/>
          <a:p>
            <a:r>
              <a:rPr lang="en-US" dirty="0" smtClean="0"/>
              <a:t>I first met Chandra in Singapore in 1985,  when he became a part of team of authors contributing to the World Bank Comparative Study on Liberalizing Trade led by Professor Michael Michaely, Demitris Papageorgiou and Armeane Choksi. </a:t>
            </a:r>
          </a:p>
          <a:p>
            <a:r>
              <a:rPr lang="en-US" dirty="0" smtClean="0"/>
              <a:t>I was an adviser to the project. So when there was the first meeting of the authors in Singapore I got a chance to meet Chandra. There were heavy hitters on trade there such as Professors Robert Baldwin, Jacob Frankel, Michael Mussa, Alan Meltzer, Arnold Harberger,  to name a few. Among the researchers and authors were Sandy Cuthbertson, Premachandra Athukorala, Stephen Guisinger, Domingo Cavallo, Julio Nogues, Mark Pitt, Edgardo Favaro et al. </a:t>
            </a:r>
          </a:p>
          <a:p>
            <a:r>
              <a:rPr lang="en-US" dirty="0" smtClean="0"/>
              <a:t>When the research plans and approaches were discussed I saw that the best comments were  made by my countryman-Chandra, whom I had just met. So when I put in charge of the World Bank’s Comparative Study with Professors Ian Little, Max Corden and Richard Cooper, I bargained with Max to have Chandra if he were to have Sisira. So this was for me a most important event. Their work on Macroeconomic experience of Sri Lanka is still the best work on the topic. </a:t>
            </a:r>
          </a:p>
          <a:p>
            <a:r>
              <a:rPr lang="en-US" dirty="0" smtClean="0"/>
              <a:t>I gained a lot by coming to know Chandra and Sisria very well. So I got lucky to come to know Chandra  and Sisira. So it is the starting point of my tribute today. </a:t>
            </a:r>
          </a:p>
          <a:p>
            <a:pPr marL="1371600" lvl="3" indent="0">
              <a:buNone/>
            </a:pPr>
            <a:r>
              <a:rPr lang="en-US" dirty="0"/>
              <a:t>	</a:t>
            </a:r>
            <a:r>
              <a:rPr lang="en-US" dirty="0" smtClean="0"/>
              <a:t>													</a:t>
            </a:r>
            <a:fld id="{1641D753-6B0A-4C24-8469-037680E9CFBE}" type="slidenum">
              <a:rPr lang="en-US" smtClean="0"/>
              <a:t>3</a:t>
            </a:fld>
            <a:endParaRPr lang="en-GB" dirty="0"/>
          </a:p>
        </p:txBody>
      </p:sp>
    </p:spTree>
    <p:extLst>
      <p:ext uri="{BB962C8B-B14F-4D97-AF65-F5344CB8AC3E}">
        <p14:creationId xmlns:p14="http://schemas.microsoft.com/office/powerpoint/2010/main" val="3927951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What I plan to say in this Tribute</a:t>
            </a:r>
            <a:endParaRPr lang="en-GB" sz="3200" dirty="0"/>
          </a:p>
        </p:txBody>
      </p:sp>
      <p:sp>
        <p:nvSpPr>
          <p:cNvPr id="3" name="Content Placeholder 2"/>
          <p:cNvSpPr>
            <a:spLocks noGrp="1"/>
          </p:cNvSpPr>
          <p:nvPr>
            <p:ph idx="1"/>
          </p:nvPr>
        </p:nvSpPr>
        <p:spPr/>
        <p:txBody>
          <a:bodyPr/>
          <a:lstStyle/>
          <a:p>
            <a:endParaRPr lang="en-US" sz="2800" dirty="0" smtClean="0"/>
          </a:p>
          <a:p>
            <a:endParaRPr lang="en-US" sz="2800" dirty="0"/>
          </a:p>
          <a:p>
            <a:r>
              <a:rPr lang="en-US" sz="2800" dirty="0" smtClean="0"/>
              <a:t>Now I will speak about Professor Athukorala’s achievements as a Scholar.</a:t>
            </a:r>
          </a:p>
          <a:p>
            <a:r>
              <a:rPr lang="en-US" sz="2800" dirty="0" smtClean="0"/>
              <a:t>How it is to be a co-author with him.</a:t>
            </a:r>
          </a:p>
          <a:p>
            <a:r>
              <a:rPr lang="en-US" sz="2800" dirty="0" smtClean="0"/>
              <a:t>And, to have Chandra as a friend</a:t>
            </a:r>
            <a:r>
              <a:rPr lang="en-US" dirty="0" smtClean="0"/>
              <a:t>.</a:t>
            </a:r>
            <a:endParaRPr lang="en-GB" dirty="0"/>
          </a:p>
        </p:txBody>
      </p:sp>
      <p:sp>
        <p:nvSpPr>
          <p:cNvPr id="4" name="Slide Number Placeholder 3"/>
          <p:cNvSpPr>
            <a:spLocks noGrp="1"/>
          </p:cNvSpPr>
          <p:nvPr>
            <p:ph type="sldNum" sz="quarter" idx="12"/>
          </p:nvPr>
        </p:nvSpPr>
        <p:spPr/>
        <p:txBody>
          <a:bodyPr/>
          <a:lstStyle/>
          <a:p>
            <a:fld id="{1871503F-CB92-4EBA-9B15-CFDD1F4B7E18}" type="slidenum">
              <a:rPr lang="en-GB" smtClean="0"/>
              <a:t>4</a:t>
            </a:fld>
            <a:endParaRPr lang="en-GB" dirty="0"/>
          </a:p>
        </p:txBody>
      </p:sp>
    </p:spTree>
    <p:extLst>
      <p:ext uri="{BB962C8B-B14F-4D97-AF65-F5344CB8AC3E}">
        <p14:creationId xmlns:p14="http://schemas.microsoft.com/office/powerpoint/2010/main" val="4210305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Professor Athukorala-The scholar</a:t>
            </a:r>
            <a:endParaRPr lang="en-GB" sz="2800" dirty="0"/>
          </a:p>
        </p:txBody>
      </p:sp>
      <p:sp>
        <p:nvSpPr>
          <p:cNvPr id="3" name="Content Placeholder 2"/>
          <p:cNvSpPr>
            <a:spLocks noGrp="1"/>
          </p:cNvSpPr>
          <p:nvPr>
            <p:ph idx="1"/>
          </p:nvPr>
        </p:nvSpPr>
        <p:spPr/>
        <p:txBody>
          <a:bodyPr>
            <a:normAutofit fontScale="47500" lnSpcReduction="20000"/>
          </a:bodyPr>
          <a:lstStyle/>
          <a:p>
            <a:r>
              <a:rPr lang="en-US" dirty="0" smtClean="0"/>
              <a:t>When  Paul Samuelson was asked to write a recommendation for Joseph Stiglitz as one of his students at MIT , he    wrote one sentence only. “  Joe Stiglitz is the best economist out of Gary, Indiana”.  It got his first job at Princeton. Because every one knew Samuelson was  born in Gary Indiana. </a:t>
            </a:r>
          </a:p>
          <a:p>
            <a:r>
              <a:rPr lang="en-US" dirty="0" smtClean="0"/>
              <a:t>So we can easily write a collective recommendation for Chandra saying Professor Athukorala is the best economist out of Sri Lanka ever. There is ample evidence to support our claim. He has the most scholarly peer-reviewed publications in now in excess of 100 plus papers, more than 1000  and growing citations and  actual ground level international experience studying a lot of countries from Sri Lanka to Ethiopia, Malaysia, Indonesia, Vietnam, India among others. </a:t>
            </a:r>
          </a:p>
          <a:p>
            <a:r>
              <a:rPr lang="en-US" dirty="0" smtClean="0"/>
              <a:t>He is the author and co-author of ten books, edited five books and published sixty three chapters in books. </a:t>
            </a:r>
          </a:p>
          <a:p>
            <a:r>
              <a:rPr lang="en-US" dirty="0" smtClean="0"/>
              <a:t>And, he has carved out a new and frontier territory on the  microeconomics of exporting activity and global production sharing at the ground level from Penang to Singapore, </a:t>
            </a:r>
            <a:r>
              <a:rPr lang="en-US" dirty="0" err="1" smtClean="0"/>
              <a:t>Biyagama</a:t>
            </a:r>
            <a:r>
              <a:rPr lang="en-US" dirty="0"/>
              <a:t> </a:t>
            </a:r>
            <a:r>
              <a:rPr lang="en-US" dirty="0" smtClean="0"/>
              <a:t>to  </a:t>
            </a:r>
            <a:r>
              <a:rPr lang="en-US" dirty="0" err="1" smtClean="0"/>
              <a:t>Koggala</a:t>
            </a:r>
            <a:r>
              <a:rPr lang="en-US" dirty="0" smtClean="0"/>
              <a:t> and  Colombo , </a:t>
            </a:r>
          </a:p>
          <a:p>
            <a:r>
              <a:rPr lang="en-US" dirty="0" smtClean="0"/>
              <a:t>Thus he has claimed for himself the high ground of new international division of labor in global production sharing. Note that Chandra does not use the popular and inaccurate term “value chains”. Who wants to be in chains anyway ? Nor does he talk endlessly about “increasing value added” another mistaken and dangerous notion.  He is not an enthusiast for signing free trade agreements with every possible  country . </a:t>
            </a:r>
          </a:p>
          <a:p>
            <a:r>
              <a:rPr lang="en-US" dirty="0" smtClean="0"/>
              <a:t>In their quest for  kudos our high end-political class does  not pause to think whether it is optimal trade policy to sign agreements with everyone.  </a:t>
            </a:r>
          </a:p>
          <a:p>
            <a:r>
              <a:rPr lang="en-US" dirty="0" smtClean="0"/>
              <a:t>He has made seminal contributions to macroeconomics of developing countries and explored the trade and investment nexus and applied his considerable facility with econometrics to bring home sound analytical work to raise the bar for everyone working in these fields. </a:t>
            </a:r>
          </a:p>
          <a:p>
            <a:r>
              <a:rPr lang="en-US" dirty="0" smtClean="0"/>
              <a:t>I have called him the “guiding star of empirical research in Asia” in my essay in the festschrift. </a:t>
            </a:r>
          </a:p>
          <a:p>
            <a:r>
              <a:rPr lang="en-US" dirty="0" smtClean="0"/>
              <a:t>Before we complete the scholar aspect of Chandra I want to record that his is a voracious reader of literary work  both in English and Sinhala. He may be reading in excess of a book a week. In a recent interview of  Bill Gates by Charlie Rose in the Bloomberg program, Gates said he reads a  book a week ! So he is in good company. </a:t>
            </a:r>
          </a:p>
          <a:p>
            <a:pPr marL="3657600" lvl="8" indent="0">
              <a:buNone/>
            </a:pPr>
            <a:r>
              <a:rPr lang="en-GB" dirty="0" smtClean="0"/>
              <a:t>				</a:t>
            </a:r>
            <a:fld id="{D1733467-37CD-4C94-9E7A-D3250FDE370E}" type="slidenum">
              <a:rPr lang="en-GB" smtClean="0"/>
              <a:pPr marL="3657600" lvl="8" indent="0">
                <a:buNone/>
              </a:pPr>
              <a:t>5</a:t>
            </a:fld>
            <a:endParaRPr lang="en-GB" dirty="0"/>
          </a:p>
        </p:txBody>
      </p:sp>
    </p:spTree>
    <p:extLst>
      <p:ext uri="{BB962C8B-B14F-4D97-AF65-F5344CB8AC3E}">
        <p14:creationId xmlns:p14="http://schemas.microsoft.com/office/powerpoint/2010/main" val="1825363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Professor Athukorala-The Co-author</a:t>
            </a:r>
            <a:endParaRPr lang="en-GB" sz="3200" dirty="0"/>
          </a:p>
        </p:txBody>
      </p:sp>
      <p:sp>
        <p:nvSpPr>
          <p:cNvPr id="3" name="Content Placeholder 2"/>
          <p:cNvSpPr>
            <a:spLocks noGrp="1"/>
          </p:cNvSpPr>
          <p:nvPr>
            <p:ph idx="1"/>
          </p:nvPr>
        </p:nvSpPr>
        <p:spPr>
          <a:xfrm>
            <a:off x="457200" y="1219200"/>
            <a:ext cx="8229600" cy="4906963"/>
          </a:xfrm>
        </p:spPr>
        <p:txBody>
          <a:bodyPr>
            <a:normAutofit fontScale="32500" lnSpcReduction="20000"/>
          </a:bodyPr>
          <a:lstStyle/>
          <a:p>
            <a:endParaRPr lang="en-US" dirty="0" smtClean="0"/>
          </a:p>
          <a:p>
            <a:endParaRPr lang="en-US" dirty="0"/>
          </a:p>
          <a:p>
            <a:r>
              <a:rPr lang="en-US" sz="6000" dirty="0" smtClean="0"/>
              <a:t>Chandra and I have written one book and four papers. </a:t>
            </a:r>
          </a:p>
          <a:p>
            <a:r>
              <a:rPr lang="en-US" sz="6000" dirty="0" smtClean="0"/>
              <a:t>He does the heavy lifting and actually does not need me to write. </a:t>
            </a:r>
          </a:p>
          <a:p>
            <a:r>
              <a:rPr lang="en-US" sz="6000" dirty="0" smtClean="0"/>
              <a:t>Each one has been for me an uplifting experience. I have learned so much from him. So he is as Hal says </a:t>
            </a:r>
            <a:r>
              <a:rPr lang="en-US" sz="6000" i="1" dirty="0" smtClean="0"/>
              <a:t>“maha guru”. </a:t>
            </a:r>
            <a:r>
              <a:rPr lang="en-US" sz="6000" dirty="0" smtClean="0"/>
              <a:t>A </a:t>
            </a:r>
            <a:r>
              <a:rPr lang="en-US" sz="7400" i="1" dirty="0" err="1" smtClean="0"/>
              <a:t>Guthila</a:t>
            </a:r>
            <a:r>
              <a:rPr lang="en-US" sz="6000" dirty="0" smtClean="0"/>
              <a:t>  without being jealous of his students, which was anyway unbecoming of a </a:t>
            </a:r>
            <a:r>
              <a:rPr lang="en-US" sz="6000" i="1" dirty="0" smtClean="0"/>
              <a:t>Bodhisatva</a:t>
            </a:r>
            <a:r>
              <a:rPr lang="en-US" sz="6000" dirty="0" smtClean="0"/>
              <a:t>”. </a:t>
            </a:r>
          </a:p>
          <a:p>
            <a:r>
              <a:rPr lang="en-US" sz="6000" dirty="0" smtClean="0"/>
              <a:t>We wrote our  book “Liberalization and Industrial Transformation: Sri Lanka in International Perspective”. OUP 2000. This was done through e-mail drafts and getting together for two weeks in Canberra at the end  with Soma keeping us well fed and in comfort. </a:t>
            </a:r>
          </a:p>
          <a:p>
            <a:r>
              <a:rPr lang="en-US" sz="6000" dirty="0" smtClean="0"/>
              <a:t>So five of the citations I have got, I owe to Chandra. He raises your  game and gets you the credit.</a:t>
            </a:r>
          </a:p>
          <a:p>
            <a:r>
              <a:rPr lang="en-US" sz="6000" dirty="0" smtClean="0"/>
              <a:t>We his co-authors bask in the glory he creates by being such  a well respected author. </a:t>
            </a:r>
          </a:p>
          <a:p>
            <a:endParaRPr lang="en-US" dirty="0" smtClean="0"/>
          </a:p>
          <a:p>
            <a:pPr marL="0" indent="0">
              <a:buNone/>
            </a:pPr>
            <a:r>
              <a:rPr lang="en-US" dirty="0" smtClean="0"/>
              <a:t>								</a:t>
            </a:r>
            <a:fld id="{D17F3AA2-7068-4EB9-88A2-9E012BFA5043}" type="slidenum">
              <a:rPr lang="en-US" smtClean="0"/>
              <a:t>6</a:t>
            </a:fld>
            <a:endParaRPr lang="en-GB" dirty="0"/>
          </a:p>
        </p:txBody>
      </p:sp>
    </p:spTree>
    <p:extLst>
      <p:ext uri="{BB962C8B-B14F-4D97-AF65-F5344CB8AC3E}">
        <p14:creationId xmlns:p14="http://schemas.microsoft.com/office/powerpoint/2010/main" val="2055895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Professor Athukorala: The Friend</a:t>
            </a:r>
            <a:endParaRPr lang="en-GB" sz="3200" dirty="0"/>
          </a:p>
        </p:txBody>
      </p:sp>
      <p:sp>
        <p:nvSpPr>
          <p:cNvPr id="3" name="Content Placeholder 2"/>
          <p:cNvSpPr>
            <a:spLocks noGrp="1"/>
          </p:cNvSpPr>
          <p:nvPr>
            <p:ph idx="1"/>
          </p:nvPr>
        </p:nvSpPr>
        <p:spPr/>
        <p:txBody>
          <a:bodyPr>
            <a:normAutofit fontScale="92500" lnSpcReduction="10000"/>
          </a:bodyPr>
          <a:lstStyle/>
          <a:p>
            <a:r>
              <a:rPr lang="en-US" dirty="0" smtClean="0"/>
              <a:t>Chandra is a great friend. Always ready to listen and to help with ideas , ways to approach a research question and provide you at short notice guides to what to read and how to do and set about the research. Then send you a reading list to boot.</a:t>
            </a:r>
          </a:p>
          <a:p>
            <a:r>
              <a:rPr lang="en-US" dirty="0" smtClean="0"/>
              <a:t>He is generous to a fault and ever ready to help. Max Corden is a great fan and a friend of Chandra. He told me the greatest honor he has received was to be made an uncle at  </a:t>
            </a:r>
            <a:r>
              <a:rPr lang="en-US" dirty="0" err="1" smtClean="0"/>
              <a:t>Chaturica’s</a:t>
            </a:r>
            <a:r>
              <a:rPr lang="en-US" dirty="0" smtClean="0"/>
              <a:t> wedding ceremony.</a:t>
            </a:r>
          </a:p>
          <a:p>
            <a:r>
              <a:rPr lang="en-US" dirty="0" smtClean="0"/>
              <a:t>He went on talking about it with me for weeks. So I now call him Uncle Max !   </a:t>
            </a:r>
          </a:p>
          <a:p>
            <a:pPr marL="3657600" lvl="8" indent="0">
              <a:buNone/>
            </a:pPr>
            <a:r>
              <a:rPr lang="en-US" dirty="0"/>
              <a:t>	</a:t>
            </a:r>
            <a:r>
              <a:rPr lang="en-US" dirty="0" smtClean="0"/>
              <a:t>			</a:t>
            </a:r>
            <a:fld id="{496A4CCA-F259-4F1D-91D8-8E89E4104B2E}" type="slidenum">
              <a:rPr lang="en-US" smtClean="0"/>
              <a:t>7</a:t>
            </a:fld>
            <a:endParaRPr lang="en-GB" dirty="0"/>
          </a:p>
        </p:txBody>
      </p:sp>
    </p:spTree>
    <p:extLst>
      <p:ext uri="{BB962C8B-B14F-4D97-AF65-F5344CB8AC3E}">
        <p14:creationId xmlns:p14="http://schemas.microsoft.com/office/powerpoint/2010/main" val="1450911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To Conclude</a:t>
            </a:r>
            <a:endParaRPr lang="en-GB" sz="3200" dirty="0"/>
          </a:p>
        </p:txBody>
      </p:sp>
      <p:sp>
        <p:nvSpPr>
          <p:cNvPr id="3" name="Content Placeholder 2"/>
          <p:cNvSpPr>
            <a:spLocks noGrp="1"/>
          </p:cNvSpPr>
          <p:nvPr>
            <p:ph idx="1"/>
          </p:nvPr>
        </p:nvSpPr>
        <p:spPr/>
        <p:txBody>
          <a:bodyPr>
            <a:normAutofit fontScale="92500" lnSpcReduction="10000"/>
          </a:bodyPr>
          <a:lstStyle/>
          <a:p>
            <a:r>
              <a:rPr lang="en-US" sz="2600" dirty="0" smtClean="0"/>
              <a:t>No tribute to Chandra can be complete without referring to his   wonderful  family. Soma , </a:t>
            </a:r>
            <a:r>
              <a:rPr lang="en-US" sz="2600" dirty="0" err="1" smtClean="0"/>
              <a:t>Chintaka</a:t>
            </a:r>
            <a:r>
              <a:rPr lang="en-US" sz="2600" dirty="0" smtClean="0"/>
              <a:t> and </a:t>
            </a:r>
            <a:r>
              <a:rPr lang="en-US" sz="2600" dirty="0" err="1" smtClean="0"/>
              <a:t>Chaturica</a:t>
            </a:r>
            <a:r>
              <a:rPr lang="en-US" sz="2600" dirty="0" smtClean="0"/>
              <a:t>. He is a great dad and now a grand dad. He is now a </a:t>
            </a:r>
            <a:r>
              <a:rPr lang="en-US" sz="2600" dirty="0" err="1" smtClean="0"/>
              <a:t>tunseeya</a:t>
            </a:r>
            <a:r>
              <a:rPr lang="en-US" sz="2600" dirty="0" smtClean="0"/>
              <a:t> (grand dad three times)  !</a:t>
            </a:r>
          </a:p>
          <a:p>
            <a:r>
              <a:rPr lang="en-US" sz="2600" dirty="0"/>
              <a:t>So we  salute you, our  friend, </a:t>
            </a:r>
            <a:r>
              <a:rPr lang="en-US" sz="2600" dirty="0" smtClean="0"/>
              <a:t>co-author </a:t>
            </a:r>
            <a:r>
              <a:rPr lang="en-US" sz="2600" dirty="0"/>
              <a:t>and scholar-a guiding star of empirical research on Asia. </a:t>
            </a:r>
          </a:p>
          <a:p>
            <a:r>
              <a:rPr lang="en-US" sz="2600" dirty="0"/>
              <a:t>We wish you long and productive </a:t>
            </a:r>
            <a:r>
              <a:rPr lang="en-US" sz="2600" dirty="0" smtClean="0"/>
              <a:t>life </a:t>
            </a:r>
            <a:r>
              <a:rPr lang="en-US" sz="2600" dirty="0"/>
              <a:t>now that you have </a:t>
            </a:r>
            <a:r>
              <a:rPr lang="en-US" sz="2600" dirty="0" smtClean="0"/>
              <a:t>come </a:t>
            </a:r>
            <a:r>
              <a:rPr lang="en-US" sz="2600" dirty="0"/>
              <a:t>close to </a:t>
            </a:r>
            <a:r>
              <a:rPr lang="en-US" sz="2600" dirty="0" smtClean="0"/>
              <a:t>emeritus </a:t>
            </a:r>
            <a:r>
              <a:rPr lang="en-US" sz="2600" dirty="0"/>
              <a:t>status. And, wish you will make more frequent and  </a:t>
            </a:r>
            <a:r>
              <a:rPr lang="en-US" sz="2600" dirty="0" smtClean="0"/>
              <a:t>longer  </a:t>
            </a:r>
            <a:r>
              <a:rPr lang="en-US" sz="2600" dirty="0"/>
              <a:t>visits to these shores </a:t>
            </a:r>
            <a:r>
              <a:rPr lang="en-US" sz="2600" dirty="0" smtClean="0"/>
              <a:t>!!!</a:t>
            </a:r>
          </a:p>
          <a:p>
            <a:r>
              <a:rPr lang="en-US" sz="2600" dirty="0" smtClean="0"/>
              <a:t>To conclude I  want to thank </a:t>
            </a:r>
            <a:r>
              <a:rPr lang="en-US" sz="2600" dirty="0" err="1" smtClean="0"/>
              <a:t>Saman</a:t>
            </a:r>
            <a:r>
              <a:rPr lang="en-US" sz="2600" dirty="0" smtClean="0"/>
              <a:t> and IPS staff for hosting this event and giving me the privilege of speaking to you this afternoon. And thank all of you in the audience. </a:t>
            </a:r>
            <a:endParaRPr lang="en-US" sz="2600" dirty="0"/>
          </a:p>
          <a:p>
            <a:endParaRPr lang="en-GB" dirty="0"/>
          </a:p>
        </p:txBody>
      </p:sp>
    </p:spTree>
    <p:extLst>
      <p:ext uri="{BB962C8B-B14F-4D97-AF65-F5344CB8AC3E}">
        <p14:creationId xmlns:p14="http://schemas.microsoft.com/office/powerpoint/2010/main" val="11119664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286</TotalTime>
  <Words>1244</Words>
  <Application>Microsoft Office PowerPoint</Application>
  <PresentationFormat>On-screen Show (4:3)</PresentationFormat>
  <Paragraphs>56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Constantia</vt:lpstr>
      <vt:lpstr>Wingdings 2</vt:lpstr>
      <vt:lpstr>Flow</vt:lpstr>
      <vt:lpstr>Professor Prema-Chandra Athukorala  : A Tribute   </vt:lpstr>
      <vt:lpstr>Introduction</vt:lpstr>
      <vt:lpstr>My connection to Professor Athukorala</vt:lpstr>
      <vt:lpstr>What I plan to say in this Tribute</vt:lpstr>
      <vt:lpstr>Professor Athukorala-The scholar</vt:lpstr>
      <vt:lpstr>Professor Athukorala-The Co-author</vt:lpstr>
      <vt:lpstr>Professor Athukorala: The Friend</vt:lpstr>
      <vt:lpstr>To Conclude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Professor Premachandra Athukorala</dc:title>
  <dc:creator>Sarath</dc:creator>
  <cp:lastModifiedBy>Thilini</cp:lastModifiedBy>
  <cp:revision>28</cp:revision>
  <cp:lastPrinted>2016-12-05T23:46:13Z</cp:lastPrinted>
  <dcterms:created xsi:type="dcterms:W3CDTF">2016-12-05T15:39:14Z</dcterms:created>
  <dcterms:modified xsi:type="dcterms:W3CDTF">2017-06-15T13:07:05Z</dcterms:modified>
</cp:coreProperties>
</file>