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0"/>
  </p:notesMasterIdLst>
  <p:sldIdLst>
    <p:sldId id="256" r:id="rId2"/>
    <p:sldId id="260" r:id="rId3"/>
    <p:sldId id="258" r:id="rId4"/>
    <p:sldId id="259" r:id="rId5"/>
    <p:sldId id="261" r:id="rId6"/>
    <p:sldId id="264"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585600-1DA7-4742-B506-6FE90AD7CD1B}" type="datetimeFigureOut">
              <a:rPr lang="en-US" smtClean="0"/>
              <a:t>22-Dec-16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739971-83DC-437D-BEBC-032CC70A2800}" type="slidenum">
              <a:rPr lang="en-US" smtClean="0"/>
              <a:t>‹#›</a:t>
            </a:fld>
            <a:endParaRPr lang="en-US" dirty="0"/>
          </a:p>
        </p:txBody>
      </p:sp>
    </p:spTree>
    <p:extLst>
      <p:ext uri="{BB962C8B-B14F-4D97-AF65-F5344CB8AC3E}">
        <p14:creationId xmlns:p14="http://schemas.microsoft.com/office/powerpoint/2010/main" val="18307116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593B9217-C66E-4372-9AFF-E2AEA7D2E9E6}" type="datetime1">
              <a:rPr lang="en-US" smtClean="0"/>
              <a:t>22-Dec-16</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22B9D13B-788F-48FC-AAFD-2A44FDAB0DA4}"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6C38974-60D2-4D9D-8D4F-374FD8500175}" type="datetime1">
              <a:rPr lang="en-US" smtClean="0"/>
              <a:t>22-Dec-16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B9D13B-788F-48FC-AAFD-2A44FDAB0DA4}"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9311D5D-94A8-4A8F-960A-15D9B259490E}" type="datetime1">
              <a:rPr lang="en-US" smtClean="0"/>
              <a:t>22-Dec-16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B9D13B-788F-48FC-AAFD-2A44FDAB0DA4}"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476E1E2-5402-41EA-9F08-9B14A1D90A89}" type="datetime1">
              <a:rPr lang="en-US" smtClean="0"/>
              <a:t>22-Dec-16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B9D13B-788F-48FC-AAFD-2A44FDAB0DA4}"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A59F5452-BD31-48BF-B8E6-73C8FFE37BC3}" type="datetime1">
              <a:rPr lang="en-US" smtClean="0"/>
              <a:t>22-Dec-16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2B9D13B-788F-48FC-AAFD-2A44FDAB0DA4}"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241C0A6-F144-426B-9D03-4E4BF438C309}" type="datetime1">
              <a:rPr lang="en-US" smtClean="0"/>
              <a:t>22-Dec-16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2B9D13B-788F-48FC-AAFD-2A44FDAB0DA4}"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8A8FB5-3AE8-401C-9B94-3FE359F9345C}" type="datetime1">
              <a:rPr lang="en-US" smtClean="0"/>
              <a:t>22-Dec-16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2B9D13B-788F-48FC-AAFD-2A44FDAB0DA4}"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F632ADD-83AD-4030-B75E-28E25D534C66}" type="datetime1">
              <a:rPr lang="en-US" smtClean="0"/>
              <a:t>22-Dec-16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B9D13B-788F-48FC-AAFD-2A44FDAB0DA4}"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5ADCA14-FF57-4E7D-A5D2-C8E3374F1065}" type="datetime1">
              <a:rPr lang="en-US" smtClean="0"/>
              <a:t>22-Dec-16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22B9D13B-788F-48FC-AAFD-2A44FDAB0DA4}" type="slidenum">
              <a:rPr lang="en-US" smtClean="0"/>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2BDB47E-33F9-49BA-A726-60B2C271CE0D}" type="datetime1">
              <a:rPr lang="en-US" smtClean="0"/>
              <a:t>22-Dec-16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B9D13B-788F-48FC-AAFD-2A44FDAB0DA4}"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56A9860-B949-4FBB-BC79-087AB04F2219}" type="datetime1">
              <a:rPr lang="en-US" smtClean="0"/>
              <a:t>22-Dec-16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B9D13B-788F-48FC-AAFD-2A44FDAB0DA4}"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31F0585-1ED7-44AC-AAAE-7B2306D66F23}" type="datetime1">
              <a:rPr lang="en-US" smtClean="0"/>
              <a:t>22-Dec-16</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2B9D13B-788F-48FC-AAFD-2A44FDAB0DA4}" type="slidenum">
              <a:rPr lang="en-US" smtClean="0"/>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Economic </a:t>
            </a:r>
            <a:br>
              <a:rPr lang="en-US" dirty="0" smtClean="0"/>
            </a:br>
            <a:r>
              <a:rPr lang="en-US" dirty="0" smtClean="0"/>
              <a:t> Research and Economic Policy Nexus</a:t>
            </a:r>
            <a:endParaRPr lang="en-US" dirty="0"/>
          </a:p>
        </p:txBody>
      </p:sp>
      <p:sp>
        <p:nvSpPr>
          <p:cNvPr id="3" name="Subtitle 2"/>
          <p:cNvSpPr>
            <a:spLocks noGrp="1"/>
          </p:cNvSpPr>
          <p:nvPr>
            <p:ph type="subTitle" idx="1"/>
          </p:nvPr>
        </p:nvSpPr>
        <p:spPr/>
        <p:txBody>
          <a:bodyPr/>
          <a:lstStyle/>
          <a:p>
            <a:endParaRPr lang="en-US" b="1" i="1" dirty="0" smtClean="0"/>
          </a:p>
          <a:p>
            <a:r>
              <a:rPr lang="en-US" b="1" i="1" dirty="0" err="1" smtClean="0"/>
              <a:t>Sarath</a:t>
            </a:r>
            <a:r>
              <a:rPr lang="en-US" b="1" i="1" dirty="0" smtClean="0"/>
              <a:t> Rajapatirana  Ph.D.</a:t>
            </a:r>
            <a:endParaRPr lang="en-US" b="1" i="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Introduction</a:t>
            </a:r>
            <a:endParaRPr lang="en-US" dirty="0"/>
          </a:p>
        </p:txBody>
      </p:sp>
      <p:sp>
        <p:nvSpPr>
          <p:cNvPr id="3" name="Content Placeholder 2"/>
          <p:cNvSpPr>
            <a:spLocks noGrp="1"/>
          </p:cNvSpPr>
          <p:nvPr>
            <p:ph idx="1"/>
          </p:nvPr>
        </p:nvSpPr>
        <p:spPr>
          <a:xfrm>
            <a:off x="228600" y="1981200"/>
            <a:ext cx="8686800" cy="3779520"/>
          </a:xfrm>
        </p:spPr>
        <p:txBody>
          <a:bodyPr>
            <a:normAutofit fontScale="77500" lnSpcReduction="20000"/>
          </a:bodyPr>
          <a:lstStyle/>
          <a:p>
            <a:pPr algn="just"/>
            <a:r>
              <a:rPr lang="en-US" dirty="0" smtClean="0"/>
              <a:t>I am honored and privileged to address you this afternoon. </a:t>
            </a:r>
          </a:p>
          <a:p>
            <a:pPr algn="just"/>
            <a:r>
              <a:rPr lang="en-US" dirty="0" smtClean="0"/>
              <a:t>I have close connections to the University of Kelaniya. I taught here as a visiting lecturer when I was at the Central Bank during 1966-68, teaching  Microeconomics to the General Degree students and Monetary Theory to honors students. </a:t>
            </a:r>
          </a:p>
          <a:p>
            <a:pPr algn="just"/>
            <a:r>
              <a:rPr lang="en-US" dirty="0" smtClean="0"/>
              <a:t>One of my students- Mr. Weeraratne is in the audience and was a higher up in the Bank. My students at that time did well and includes an ambassador, a former vice-chancellor , chief accountant at the Central Bank and generally very smart students and nice people.</a:t>
            </a:r>
          </a:p>
          <a:p>
            <a:pPr algn="just"/>
            <a:r>
              <a:rPr lang="en-US" dirty="0" smtClean="0"/>
              <a:t>One of my teachers Professor F.R.Jayasuriya was the Professor of Economics here, Vidyalakara University as it was called then. Professor Thilak Ratnakara was a highly respected teacher at Vidyalankara at the time.</a:t>
            </a:r>
            <a:br>
              <a:rPr lang="en-US" dirty="0" smtClean="0"/>
            </a:br>
            <a:endParaRPr lang="en-US" dirty="0" smtClean="0"/>
          </a:p>
          <a:p>
            <a:pPr marL="0" indent="0">
              <a:buNone/>
            </a:pPr>
            <a:r>
              <a:rPr lang="en-US" dirty="0" smtClean="0"/>
              <a:t>								</a:t>
            </a:r>
            <a:fld id="{4789E641-4ECC-4463-94D3-3E886D080689}" type="slidenum">
              <a:rPr lang="en-US" smtClean="0"/>
              <a:pPr marL="0" indent="0">
                <a:buNone/>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Why the Title of the Address</a:t>
            </a:r>
            <a:endParaRPr lang="en-US" dirty="0"/>
          </a:p>
        </p:txBody>
      </p:sp>
      <p:sp>
        <p:nvSpPr>
          <p:cNvPr id="3" name="Content Placeholder 2"/>
          <p:cNvSpPr>
            <a:spLocks noGrp="1"/>
          </p:cNvSpPr>
          <p:nvPr>
            <p:ph idx="1"/>
          </p:nvPr>
        </p:nvSpPr>
        <p:spPr/>
        <p:txBody>
          <a:bodyPr>
            <a:normAutofit fontScale="85000" lnSpcReduction="20000"/>
          </a:bodyPr>
          <a:lstStyle/>
          <a:p>
            <a:pPr algn="just"/>
            <a:r>
              <a:rPr lang="en-US" dirty="0" smtClean="0"/>
              <a:t>I chose this title due to a number of reasons. </a:t>
            </a:r>
          </a:p>
          <a:p>
            <a:pPr algn="just"/>
            <a:r>
              <a:rPr lang="en-US" dirty="0" smtClean="0"/>
              <a:t>First, I have a comparative advantage in this area having worked in the Central Bank, the World Bank and the American Enterprise Institute for Policy Research ( a leading think tank in the US). My longest tenure has been at the World Bank where I worked for nearly 30 years; 25 years as a staff member and 5 years as consultant. </a:t>
            </a:r>
          </a:p>
          <a:p>
            <a:pPr algn="just"/>
            <a:r>
              <a:rPr lang="en-US" dirty="0" smtClean="0"/>
              <a:t>Second, I hope I can share some experience with respect to this topic how research and policy advice were related </a:t>
            </a:r>
            <a:r>
              <a:rPr lang="en-US" smtClean="0"/>
              <a:t>and sometimes </a:t>
            </a:r>
            <a:r>
              <a:rPr lang="en-US" dirty="0" smtClean="0"/>
              <a:t>not related.</a:t>
            </a:r>
          </a:p>
          <a:p>
            <a:pPr algn="just"/>
            <a:r>
              <a:rPr lang="en-US" dirty="0" smtClean="0"/>
              <a:t>Third, I will chose such areas under the topic which I believe would be of some interest to all of you and draw on my Sri Lankan Experience too.													</a:t>
            </a:r>
            <a:fld id="{D64F63FC-B247-4F04-924F-D44AA89A2717}" type="slidenum">
              <a:rPr lang="en-US" smtClean="0"/>
              <a:pPr algn="just"/>
              <a:t>3</a:t>
            </a:fld>
            <a:endParaRPr lang="en-US" dirty="0" smtClean="0"/>
          </a:p>
          <a:p>
            <a:pPr algn="just"/>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690" y="885512"/>
            <a:ext cx="8229600" cy="1143000"/>
          </a:xfrm>
        </p:spPr>
        <p:txBody>
          <a:bodyPr>
            <a:normAutofit/>
          </a:bodyPr>
          <a:lstStyle/>
          <a:p>
            <a:pPr algn="ctr"/>
            <a:r>
              <a:rPr lang="en-US" sz="3200" dirty="0" smtClean="0"/>
              <a:t>Typically  Economic Research and Policy Making  were  not closely  connecte</a:t>
            </a:r>
            <a:r>
              <a:rPr lang="en-US" sz="3200" dirty="0"/>
              <a:t>d</a:t>
            </a:r>
          </a:p>
        </p:txBody>
      </p:sp>
      <p:sp>
        <p:nvSpPr>
          <p:cNvPr id="3" name="Content Placeholder 2"/>
          <p:cNvSpPr>
            <a:spLocks noGrp="1"/>
          </p:cNvSpPr>
          <p:nvPr>
            <p:ph idx="1"/>
          </p:nvPr>
        </p:nvSpPr>
        <p:spPr/>
        <p:txBody>
          <a:bodyPr>
            <a:normAutofit fontScale="25000" lnSpcReduction="20000"/>
          </a:bodyPr>
          <a:lstStyle/>
          <a:p>
            <a:endParaRPr lang="en-US" sz="4200" dirty="0" smtClean="0"/>
          </a:p>
          <a:p>
            <a:pPr algn="just"/>
            <a:r>
              <a:rPr lang="en-US" sz="7200" dirty="0" smtClean="0"/>
              <a:t>This was my experience at the Central Bank and also at the World Bank. </a:t>
            </a:r>
            <a:endParaRPr lang="en-US" sz="7200" dirty="0"/>
          </a:p>
          <a:p>
            <a:pPr algn="just"/>
            <a:r>
              <a:rPr lang="en-US" sz="7200" dirty="0" smtClean="0"/>
              <a:t>First, much  of this connection depended on the leadership of these institutions. </a:t>
            </a:r>
          </a:p>
          <a:p>
            <a:pPr algn="just"/>
            <a:r>
              <a:rPr lang="en-US" sz="7200" dirty="0" smtClean="0"/>
              <a:t>Second, it was the culture of these institutions that kept Economic Research and policy making largely separated from one another. </a:t>
            </a:r>
          </a:p>
          <a:p>
            <a:pPr algn="just"/>
            <a:r>
              <a:rPr lang="en-US" sz="7200" dirty="0" smtClean="0"/>
              <a:t>Third, most policy makers being politicians,  were  suspicious of researchers, who are mostly academics. Of course there are exceptions and you will note that they are  good policy makers and they make a name for themselves particularly in leading </a:t>
            </a:r>
            <a:r>
              <a:rPr lang="en-US" sz="7200" dirty="0" smtClean="0"/>
              <a:t>reforms. These </a:t>
            </a:r>
            <a:r>
              <a:rPr lang="en-US" sz="7200" dirty="0" smtClean="0"/>
              <a:t>leaders  </a:t>
            </a:r>
            <a:r>
              <a:rPr lang="en-US" sz="7200" dirty="0" smtClean="0"/>
              <a:t>are </a:t>
            </a:r>
            <a:r>
              <a:rPr lang="en-US" sz="7200" u="sng" dirty="0" smtClean="0"/>
              <a:t>transformational</a:t>
            </a:r>
            <a:r>
              <a:rPr lang="en-US" sz="7200" dirty="0" smtClean="0"/>
              <a:t> leaders </a:t>
            </a:r>
            <a:r>
              <a:rPr lang="en-US" sz="7200" dirty="0" smtClean="0"/>
              <a:t>that change the system they inherit. </a:t>
            </a:r>
          </a:p>
          <a:p>
            <a:pPr algn="just"/>
            <a:r>
              <a:rPr lang="en-US" sz="7200" dirty="0" smtClean="0"/>
              <a:t>Political leader who  lead by not accepting the status quo but changing  it are </a:t>
            </a:r>
            <a:r>
              <a:rPr lang="en-US" sz="7200" u="sng" dirty="0" smtClean="0"/>
              <a:t>Transformational</a:t>
            </a:r>
            <a:r>
              <a:rPr lang="en-US" sz="7200" dirty="0" smtClean="0"/>
              <a:t> Leaders . The rest are </a:t>
            </a:r>
            <a:r>
              <a:rPr lang="en-US" sz="7200" u="sng" dirty="0" smtClean="0"/>
              <a:t>Transactional</a:t>
            </a:r>
            <a:r>
              <a:rPr lang="en-US" sz="7200" dirty="0" smtClean="0"/>
              <a:t> leaders they accept the existing arrangement and do not leave a legacy to talk about. </a:t>
            </a:r>
          </a:p>
          <a:p>
            <a:pPr algn="just"/>
            <a:r>
              <a:rPr lang="en-US" sz="7200" dirty="0" smtClean="0"/>
              <a:t>Leaders who are ideologically committed  use research favorable to their view. That is okay in a democracy as people elect their </a:t>
            </a:r>
            <a:r>
              <a:rPr lang="en-US" sz="7200" dirty="0" smtClean="0"/>
              <a:t>leaders, </a:t>
            </a:r>
            <a:r>
              <a:rPr lang="en-US" sz="7200" dirty="0" smtClean="0"/>
              <a:t>whose views are known by the electorate.  </a:t>
            </a:r>
          </a:p>
          <a:p>
            <a:pPr marL="0" indent="0">
              <a:buNone/>
            </a:pPr>
            <a:r>
              <a:rPr lang="en-US" sz="7200" dirty="0" smtClean="0"/>
              <a:t>																</a:t>
            </a:r>
            <a:fld id="{9528EB0D-4234-413B-85BA-446178DB2F5F}" type="slidenum">
              <a:rPr lang="en-US" sz="7200" smtClean="0"/>
              <a:pPr marL="0" indent="0">
                <a:buNone/>
              </a:pPr>
              <a:t>4</a:t>
            </a:fld>
            <a:r>
              <a:rPr lang="en-US" sz="7200" dirty="0" smtClean="0"/>
              <a:t>		</a:t>
            </a:r>
            <a:r>
              <a:rPr lang="en-US" sz="8000" dirty="0" smtClean="0"/>
              <a:t>			</a:t>
            </a:r>
            <a:r>
              <a:rPr lang="en-US" sz="6200" dirty="0" smtClean="0"/>
              <a:t>																							</a:t>
            </a:r>
          </a:p>
          <a:p>
            <a:endParaRPr lang="en-US" sz="6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143000"/>
          </a:xfrm>
        </p:spPr>
        <p:txBody>
          <a:bodyPr>
            <a:normAutofit/>
          </a:bodyPr>
          <a:lstStyle/>
          <a:p>
            <a:pPr algn="ctr"/>
            <a:r>
              <a:rPr lang="en-US" sz="3200" dirty="0" smtClean="0"/>
              <a:t>Central Bank Experience</a:t>
            </a:r>
            <a:endParaRPr lang="en-US" sz="3200" dirty="0"/>
          </a:p>
        </p:txBody>
      </p:sp>
      <p:sp>
        <p:nvSpPr>
          <p:cNvPr id="3" name="Content Placeholder 2"/>
          <p:cNvSpPr>
            <a:spLocks noGrp="1"/>
          </p:cNvSpPr>
          <p:nvPr>
            <p:ph idx="1"/>
          </p:nvPr>
        </p:nvSpPr>
        <p:spPr>
          <a:xfrm>
            <a:off x="406021" y="1600200"/>
            <a:ext cx="8229600" cy="4693920"/>
          </a:xfrm>
        </p:spPr>
        <p:txBody>
          <a:bodyPr>
            <a:noAutofit/>
          </a:bodyPr>
          <a:lstStyle/>
          <a:p>
            <a:pPr algn="just"/>
            <a:r>
              <a:rPr lang="en-US" sz="1600" dirty="0" smtClean="0"/>
              <a:t>At the Central Bank in the mid 1960s there were  weak links between research and policy. The Research Department became prominent only at the time of submission of the September 15</a:t>
            </a:r>
            <a:r>
              <a:rPr lang="en-US" sz="1600" baseline="30000" dirty="0" smtClean="0"/>
              <a:t>th</a:t>
            </a:r>
            <a:r>
              <a:rPr lang="en-US" sz="1600" dirty="0" smtClean="0"/>
              <a:t> Report to the Minister of Finance before the preparation of the budget and the presentation of the Annual Report to the Board where the Secretary to the Treasury was a Monetary Board member.  </a:t>
            </a:r>
          </a:p>
          <a:p>
            <a:pPr algn="just"/>
            <a:r>
              <a:rPr lang="en-US" sz="1600" dirty="0" smtClean="0"/>
              <a:t>Generally,  the Research Department itself there was no great interest to influence policy.  Its connection to policy making was episodic and not continuous. </a:t>
            </a:r>
          </a:p>
          <a:p>
            <a:pPr algn="just"/>
            <a:r>
              <a:rPr lang="en-US" sz="1600" dirty="0" smtClean="0"/>
              <a:t>Research officers where encouraged to chose their own  topics to  write papers, with a view to helping them with their study leave to do graduate work. </a:t>
            </a:r>
          </a:p>
          <a:p>
            <a:pPr algn="just"/>
            <a:r>
              <a:rPr lang="en-US" sz="1600" dirty="0" smtClean="0"/>
              <a:t>Also many Central Bank Researcher were  lent to the Treasury to formulate policy. Specially important on the fiscal policy side. However the leadership was with the core Treasury officials. </a:t>
            </a:r>
          </a:p>
          <a:p>
            <a:pPr algn="just"/>
            <a:r>
              <a:rPr lang="en-US" sz="1600" dirty="0"/>
              <a:t>The most gross example of lack of connection between the Treasury and the Central Bank was when the Rupee was demonetized in 1970  without informing the Central Bank. The Governor knew of it only when the new currency boxes arrived at the Central Bank </a:t>
            </a:r>
            <a:r>
              <a:rPr lang="en-US" sz="1600" dirty="0" smtClean="0"/>
              <a:t>vault</a:t>
            </a:r>
            <a:r>
              <a:rPr lang="en-US" sz="1600" dirty="0"/>
              <a:t> </a:t>
            </a:r>
            <a:r>
              <a:rPr lang="en-US" sz="1600" dirty="0" smtClean="0"/>
              <a:t>although the new currency notes had his signature on them. </a:t>
            </a:r>
          </a:p>
          <a:p>
            <a:pPr algn="just"/>
            <a:r>
              <a:rPr lang="en-US" sz="1600" dirty="0" smtClean="0"/>
              <a:t>There is an opportunity to do better with the new leadership at the Central Bank. But I know that the reputation of the Central Bank has suffered in the last ten years.			 							</a:t>
            </a:r>
            <a:r>
              <a:rPr lang="en-US" sz="1600" dirty="0" smtClean="0"/>
              <a:t>                                                                                                                             </a:t>
            </a:r>
            <a:fld id="{08F748AF-A6FB-46CC-BBFF-E67679C60223}" type="slidenum">
              <a:rPr lang="en-US" sz="1600" smtClean="0"/>
              <a:pPr algn="just"/>
              <a:t>5</a:t>
            </a:fld>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884" y="762000"/>
            <a:ext cx="8229600" cy="639762"/>
          </a:xfrm>
        </p:spPr>
        <p:txBody>
          <a:bodyPr>
            <a:normAutofit/>
          </a:bodyPr>
          <a:lstStyle/>
          <a:p>
            <a:pPr algn="ctr"/>
            <a:r>
              <a:rPr lang="en-US" sz="3200" dirty="0" smtClean="0"/>
              <a:t>Independent Research Institutes</a:t>
            </a:r>
            <a:endParaRPr lang="en-GB" sz="3200" dirty="0"/>
          </a:p>
        </p:txBody>
      </p:sp>
      <p:sp>
        <p:nvSpPr>
          <p:cNvPr id="3" name="Content Placeholder 2"/>
          <p:cNvSpPr>
            <a:spLocks noGrp="1"/>
          </p:cNvSpPr>
          <p:nvPr>
            <p:ph idx="1"/>
          </p:nvPr>
        </p:nvSpPr>
        <p:spPr>
          <a:xfrm>
            <a:off x="431042" y="1600200"/>
            <a:ext cx="8229600" cy="5059363"/>
          </a:xfrm>
        </p:spPr>
        <p:txBody>
          <a:bodyPr>
            <a:noAutofit/>
          </a:bodyPr>
          <a:lstStyle/>
          <a:p>
            <a:pPr algn="just"/>
            <a:r>
              <a:rPr lang="en-US" sz="1600" dirty="0" smtClean="0"/>
              <a:t>To complete the analysis of the nexus between research and Policy formulation I can cite three examples where Government can benefit from independent research. </a:t>
            </a:r>
          </a:p>
          <a:p>
            <a:pPr algn="just"/>
            <a:r>
              <a:rPr lang="en-US" sz="1600" dirty="0" smtClean="0"/>
              <a:t>I refer to the </a:t>
            </a:r>
            <a:r>
              <a:rPr lang="en-US" sz="1600" u="sng" dirty="0" smtClean="0"/>
              <a:t>Institute of Policy Studies </a:t>
            </a:r>
            <a:r>
              <a:rPr lang="en-US" sz="1600" dirty="0" smtClean="0"/>
              <a:t>that does excellent research work on crucial fields from welfare of aging populations to, Climate change and Policy Efficiency and competitiveness to name a few. </a:t>
            </a:r>
          </a:p>
          <a:p>
            <a:pPr algn="just"/>
            <a:r>
              <a:rPr lang="en-US" sz="1600" dirty="0" smtClean="0"/>
              <a:t>Verite’ does excellent multidisciplinary  research reports from economics to law, politics and power cuts in 2012. It has done relevant research on taxation of cigarettes and domestic workers and civil society. </a:t>
            </a:r>
          </a:p>
          <a:p>
            <a:pPr algn="just"/>
            <a:r>
              <a:rPr lang="en-US" sz="1600" dirty="0" smtClean="0"/>
              <a:t>There are other independent research institutes such as the </a:t>
            </a:r>
            <a:r>
              <a:rPr lang="en-US" sz="1600" u="sng" dirty="0" smtClean="0"/>
              <a:t>Center for Policy Alternatives</a:t>
            </a:r>
            <a:r>
              <a:rPr lang="en-US" sz="1600" dirty="0" smtClean="0"/>
              <a:t>, (Top Line Survey Results: Democracy in Post-War Sri Lanka 2014) </a:t>
            </a:r>
            <a:r>
              <a:rPr lang="en-US" sz="1600" u="sng" dirty="0" smtClean="0"/>
              <a:t>Center for Poverty Analysis </a:t>
            </a:r>
            <a:r>
              <a:rPr lang="en-US" sz="1600" dirty="0" smtClean="0"/>
              <a:t>“Hidden in Plain Sight: Caste in Sri Lankan Politics and Society”.  There is much to learn from these research efforts by independent research institutes. </a:t>
            </a:r>
          </a:p>
          <a:p>
            <a:pPr algn="just"/>
            <a:r>
              <a:rPr lang="en-US" sz="1600" dirty="0" smtClean="0"/>
              <a:t>Such institutes play an important role in Western democracies. We can do well to give space for independent research to flourish. Many in this audience could also help by lending there expertize to these institutes.  I was a member of such as institute in the US, at the American Enterprise institute –that  briefed policy makers  often and appeared at Senate hearings. 															</a:t>
            </a:r>
            <a:fld id="{58934313-8DE0-437C-84EE-BA0AA583C45C}" type="slidenum">
              <a:rPr lang="en-US" sz="1600" smtClean="0"/>
              <a:pPr algn="just"/>
              <a:t>6</a:t>
            </a:fld>
            <a:endParaRPr lang="en-GB" sz="1600" dirty="0"/>
          </a:p>
        </p:txBody>
      </p:sp>
    </p:spTree>
    <p:extLst>
      <p:ext uri="{BB962C8B-B14F-4D97-AF65-F5344CB8AC3E}">
        <p14:creationId xmlns:p14="http://schemas.microsoft.com/office/powerpoint/2010/main" val="62668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67" y="0"/>
            <a:ext cx="8229600" cy="1143000"/>
          </a:xfrm>
        </p:spPr>
        <p:txBody>
          <a:bodyPr>
            <a:normAutofit/>
          </a:bodyPr>
          <a:lstStyle/>
          <a:p>
            <a:pPr algn="ctr"/>
            <a:r>
              <a:rPr lang="en-US" sz="3200" dirty="0" smtClean="0"/>
              <a:t>World Bank Experience</a:t>
            </a:r>
            <a:endParaRPr lang="en-US" sz="3200" dirty="0"/>
          </a:p>
        </p:txBody>
      </p:sp>
      <p:sp>
        <p:nvSpPr>
          <p:cNvPr id="3" name="Content Placeholder 2"/>
          <p:cNvSpPr>
            <a:spLocks noGrp="1"/>
          </p:cNvSpPr>
          <p:nvPr>
            <p:ph idx="1"/>
          </p:nvPr>
        </p:nvSpPr>
        <p:spPr>
          <a:xfrm>
            <a:off x="428767" y="1371600"/>
            <a:ext cx="8229600" cy="5257800"/>
          </a:xfrm>
        </p:spPr>
        <p:txBody>
          <a:bodyPr>
            <a:normAutofit fontScale="25000" lnSpcReduction="20000"/>
          </a:bodyPr>
          <a:lstStyle/>
          <a:p>
            <a:pPr algn="just"/>
            <a:r>
              <a:rPr lang="en-US" sz="6000" dirty="0" smtClean="0"/>
              <a:t>In the World  Bank too  there was no close relationship between the complex and operations policy complex. Both groups kept out of each others hair.</a:t>
            </a:r>
          </a:p>
          <a:p>
            <a:pPr algn="just"/>
            <a:r>
              <a:rPr lang="en-US" sz="6000" dirty="0" smtClean="0"/>
              <a:t>This situation changed when Professor Anne Krueger became the Vice President of Research. She wanted research staff to be involved in World Bank operations, specially influence the quality of policy advice and the projects financed by the World Bank all over the world. </a:t>
            </a:r>
          </a:p>
          <a:p>
            <a:pPr algn="just"/>
            <a:r>
              <a:rPr lang="en-US" sz="6000" dirty="0" smtClean="0"/>
              <a:t>She created a new group within the Research complex to be involved with operations policy. I was made the head of it, so now you are hearing it from the horses mouth. </a:t>
            </a:r>
          </a:p>
          <a:p>
            <a:pPr algn="just"/>
            <a:r>
              <a:rPr lang="en-US" sz="6000" dirty="0" smtClean="0"/>
              <a:t>The first thing was to realize that for research to be relevant for work is to look at the demand curve and try to move it in the North Easterly direction. This we did by looking at the World Bank lending operations that were planned and match staff  who had experience in those particular countries to comment on the proposals and offer help/advice. </a:t>
            </a:r>
          </a:p>
          <a:p>
            <a:pPr algn="just"/>
            <a:r>
              <a:rPr lang="en-US" sz="6000" dirty="0" smtClean="0"/>
              <a:t>We matched the 100 research staff we had with the operations complex that had 5 regions. South Asia, Franco-phone Africa, East Africa, Middle East and Latin America and the Caribbean. Staff with expertise in each region who had written their dissertation or had actual operational experience were matched to the corresponding region.</a:t>
            </a:r>
          </a:p>
          <a:p>
            <a:pPr algn="just"/>
            <a:r>
              <a:rPr lang="en-US" sz="6000" dirty="0" smtClean="0"/>
              <a:t>The research complex invited some of the  worlds leading economists  to be engaged with the World Bank. </a:t>
            </a:r>
            <a:r>
              <a:rPr lang="en-US" sz="6000" dirty="0"/>
              <a:t> </a:t>
            </a:r>
            <a:r>
              <a:rPr lang="en-US" sz="6000" dirty="0" smtClean="0"/>
              <a:t>So we had Jagdish Bhawati, Joe Stiglitz, I.M.D. Little,  T.N.Srinivasan,  Alan Walters,  Al  Harberger, Asar Lindberg,  among others.</a:t>
            </a:r>
          </a:p>
          <a:p>
            <a:pPr algn="just"/>
            <a:r>
              <a:rPr lang="en-US" sz="6000" dirty="0" smtClean="0"/>
              <a:t>Finally, Professor Krueger began a program of comparative studies in trade, macroeconomics, and agriculture. Under these programs we had direct work on developing countries. For example Sri Lanka was included in the trade , macroeconomics and the agriculture study. </a:t>
            </a:r>
          </a:p>
          <a:p>
            <a:pPr algn="just"/>
            <a:r>
              <a:rPr lang="en-US" sz="6000" dirty="0" smtClean="0"/>
              <a:t>Research was brought very close to  policy  analysis and indirectly to policy making.  But I have to say some of it has remained but others have disappeared. So my conclusion here is that leadership and commitment to develop seem essential for the nexus between research and policy making.   </a:t>
            </a:r>
            <a:r>
              <a:rPr lang="en-US" sz="6400" dirty="0"/>
              <a:t>	</a:t>
            </a:r>
            <a:r>
              <a:rPr lang="en-US" sz="6400" dirty="0" smtClean="0"/>
              <a:t>				</a:t>
            </a:r>
            <a:r>
              <a:rPr lang="en-US" sz="6400" dirty="0" smtClean="0"/>
              <a:t>                              </a:t>
            </a:r>
            <a:fld id="{415C6556-EFA1-4D8F-B081-CA5C59A136AB}" type="slidenum">
              <a:rPr lang="en-US" sz="6400" smtClean="0"/>
              <a:pPr algn="just"/>
              <a:t>7</a:t>
            </a:fld>
            <a:endParaRPr lang="en-US" sz="6400"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a:bodyPr>
          <a:lstStyle/>
          <a:p>
            <a:pPr algn="ctr"/>
            <a:r>
              <a:rPr lang="en-US" sz="3200" dirty="0" smtClean="0"/>
              <a:t>Conclusions and Suggestions</a:t>
            </a:r>
            <a:endParaRPr lang="en-US" sz="3200" dirty="0"/>
          </a:p>
        </p:txBody>
      </p:sp>
      <p:sp>
        <p:nvSpPr>
          <p:cNvPr id="3" name="Content Placeholder 2"/>
          <p:cNvSpPr>
            <a:spLocks noGrp="1"/>
          </p:cNvSpPr>
          <p:nvPr>
            <p:ph idx="1"/>
          </p:nvPr>
        </p:nvSpPr>
        <p:spPr/>
        <p:txBody>
          <a:bodyPr>
            <a:normAutofit fontScale="70000" lnSpcReduction="20000"/>
          </a:bodyPr>
          <a:lstStyle/>
          <a:p>
            <a:pPr algn="just"/>
            <a:r>
              <a:rPr lang="en-US" sz="2400" dirty="0" smtClean="0"/>
              <a:t>Both researchers and policy makers can gain with a good nexus. </a:t>
            </a:r>
          </a:p>
          <a:p>
            <a:pPr algn="just"/>
            <a:r>
              <a:rPr lang="en-US" sz="2400" dirty="0" smtClean="0"/>
              <a:t>The nexus allows researchers to do valuable and relevant research and policy makers to improve their quality of policy making and the country gains.</a:t>
            </a:r>
          </a:p>
          <a:p>
            <a:pPr algn="just"/>
            <a:r>
              <a:rPr lang="en-US" sz="2400" dirty="0" smtClean="0"/>
              <a:t>Researchers should develop the next generation of researchers by mentoring their good students and getting  them interested in good policy research. Recent Nobel laureates highlighted its importance for their success.</a:t>
            </a:r>
          </a:p>
          <a:p>
            <a:pPr algn="just"/>
            <a:r>
              <a:rPr lang="en-US" sz="2400" dirty="0" smtClean="0"/>
              <a:t>Governments must  support  research by giving independence to universities and let the research community  look after their own affairs.  Researchers will seek relevant topics  where they have opportunities to have great satisfaction </a:t>
            </a:r>
            <a:r>
              <a:rPr lang="en-US" sz="2400" dirty="0"/>
              <a:t> </a:t>
            </a:r>
            <a:r>
              <a:rPr lang="en-US" sz="2400" dirty="0" smtClean="0"/>
              <a:t>and earn higher income.</a:t>
            </a:r>
          </a:p>
          <a:p>
            <a:pPr algn="just"/>
            <a:r>
              <a:rPr lang="en-US" sz="2400" dirty="0" smtClean="0"/>
              <a:t>There is a lot that could be done to improve the policy-research nexus specially by changing the institutional environment by bringing research to bear on decision making in Government entities. </a:t>
            </a:r>
          </a:p>
          <a:p>
            <a:pPr algn="just"/>
            <a:r>
              <a:rPr lang="en-US" sz="2400" dirty="0" smtClean="0"/>
              <a:t>Finally, there should not be any artificial division between primary research and policy research.  Good theory makes for good policy. </a:t>
            </a:r>
            <a:endParaRPr lang="en-US" sz="2400" dirty="0"/>
          </a:p>
          <a:p>
            <a:pPr algn="just"/>
            <a:r>
              <a:rPr lang="en-US" sz="2400" dirty="0" smtClean="0"/>
              <a:t>Our administrative functionaries should learn this and not dismiss theoretical foundations behind policy as only theory ! Sadly,  I hear this often in the corridors of Government.          						</a:t>
            </a:r>
            <a:fld id="{9B552D82-C1AE-48FF-892B-9A56E65DAAE1}" type="slidenum">
              <a:rPr lang="en-US" sz="2400" smtClean="0"/>
              <a:pPr algn="just"/>
              <a:t>8</a:t>
            </a:fld>
            <a:endParaRPr lang="en-US" sz="2400" dirty="0" smtClean="0"/>
          </a:p>
          <a:p>
            <a:pPr algn="just"/>
            <a:endParaRPr lang="en-US" sz="24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470</TotalTime>
  <Words>1509</Words>
  <Application>Microsoft Office PowerPoint</Application>
  <PresentationFormat>On-screen Show (4:3)</PresentationFormat>
  <Paragraphs>53</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Calibri</vt:lpstr>
      <vt:lpstr>Constantia</vt:lpstr>
      <vt:lpstr>Wingdings 2</vt:lpstr>
      <vt:lpstr>Flow</vt:lpstr>
      <vt:lpstr>Economic   Research and Economic Policy Nexus</vt:lpstr>
      <vt:lpstr>Introduction</vt:lpstr>
      <vt:lpstr>Why the Title of the Address</vt:lpstr>
      <vt:lpstr>Typically  Economic Research and Policy Making  were  not closely  connected</vt:lpstr>
      <vt:lpstr>Central Bank Experience</vt:lpstr>
      <vt:lpstr>Independent Research Institutes</vt:lpstr>
      <vt:lpstr>World Bank Experience</vt:lpstr>
      <vt:lpstr>Conclusions and Suggestions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Economic   Research and Economic Policy Nexus</dc:title>
  <dc:creator>User</dc:creator>
  <cp:lastModifiedBy>User</cp:lastModifiedBy>
  <cp:revision>58</cp:revision>
  <dcterms:created xsi:type="dcterms:W3CDTF">2016-12-20T04:56:50Z</dcterms:created>
  <dcterms:modified xsi:type="dcterms:W3CDTF">2016-12-22T04:02:33Z</dcterms:modified>
</cp:coreProperties>
</file>